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57" r:id="rId2"/>
    <p:sldId id="258" r:id="rId3"/>
    <p:sldId id="264" r:id="rId4"/>
    <p:sldId id="265" r:id="rId5"/>
    <p:sldId id="266" r:id="rId6"/>
    <p:sldId id="267" r:id="rId7"/>
    <p:sldId id="268" r:id="rId8"/>
    <p:sldId id="270" r:id="rId9"/>
    <p:sldId id="271" r:id="rId10"/>
    <p:sldId id="272" r:id="rId11"/>
    <p:sldId id="273" r:id="rId12"/>
    <p:sldId id="278" r:id="rId13"/>
    <p:sldId id="276" r:id="rId14"/>
    <p:sldId id="277" r:id="rId15"/>
    <p:sldId id="339" r:id="rId16"/>
    <p:sldId id="343" r:id="rId17"/>
    <p:sldId id="344" r:id="rId18"/>
    <p:sldId id="345" r:id="rId19"/>
    <p:sldId id="348" r:id="rId20"/>
    <p:sldId id="349" r:id="rId21"/>
    <p:sldId id="353" r:id="rId22"/>
    <p:sldId id="259" r:id="rId23"/>
    <p:sldId id="355" r:id="rId24"/>
    <p:sldId id="358" r:id="rId25"/>
    <p:sldId id="359" r:id="rId26"/>
    <p:sldId id="362" r:id="rId27"/>
    <p:sldId id="305" r:id="rId28"/>
    <p:sldId id="286" r:id="rId29"/>
    <p:sldId id="289" r:id="rId30"/>
    <p:sldId id="306" r:id="rId31"/>
    <p:sldId id="293" r:id="rId32"/>
    <p:sldId id="294" r:id="rId33"/>
    <p:sldId id="295" r:id="rId34"/>
    <p:sldId id="364" r:id="rId35"/>
    <p:sldId id="366" r:id="rId36"/>
    <p:sldId id="298" r:id="rId37"/>
    <p:sldId id="299" r:id="rId38"/>
    <p:sldId id="302" r:id="rId39"/>
    <p:sldId id="303" r:id="rId40"/>
    <p:sldId id="261" r:id="rId41"/>
    <p:sldId id="308" r:id="rId42"/>
    <p:sldId id="309" r:id="rId43"/>
    <p:sldId id="310" r:id="rId44"/>
    <p:sldId id="312" r:id="rId45"/>
    <p:sldId id="313" r:id="rId46"/>
    <p:sldId id="315" r:id="rId47"/>
    <p:sldId id="316" r:id="rId48"/>
    <p:sldId id="317" r:id="rId49"/>
    <p:sldId id="318" r:id="rId50"/>
    <p:sldId id="320" r:id="rId51"/>
    <p:sldId id="262" r:id="rId52"/>
    <p:sldId id="329" r:id="rId53"/>
    <p:sldId id="330" r:id="rId54"/>
    <p:sldId id="331" r:id="rId55"/>
    <p:sldId id="334" r:id="rId56"/>
    <p:sldId id="325" r:id="rId57"/>
    <p:sldId id="335" r:id="rId58"/>
    <p:sldId id="327" r:id="rId59"/>
    <p:sldId id="337" r:id="rId60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90"/>
  </p:normalViewPr>
  <p:slideViewPr>
    <p:cSldViewPr>
      <p:cViewPr varScale="1">
        <p:scale>
          <a:sx n="135" d="100"/>
          <a:sy n="135" d="100"/>
        </p:scale>
        <p:origin x="296" y="1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313D7-65E1-402C-A491-4F8C593AA0BD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3FC23-9D20-4099-BCD4-2A957C6B38F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34090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4C2F-EC84-4349-924B-968C0ED8D13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805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4C2F-EC84-4349-924B-968C0ED8D13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515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dirty="0"/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542FA51-0EE1-49D5-B8AB-60D1A66AEE4E}" type="slidenum">
              <a:rPr lang="x-none" smtClean="0"/>
              <a:pPr eaLnBrk="1" hangingPunct="1"/>
              <a:t>55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47424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F004-562B-410F-8214-0F0EDE64CF2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26F98-87B0-4E04-B9F1-A7646328BA3F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09289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F004-562B-410F-8214-0F0EDE64CF2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26F98-87B0-4E04-B9F1-A7646328BA3F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69510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F004-562B-410F-8214-0F0EDE64CF2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26F98-87B0-4E04-B9F1-A7646328BA3F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75987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F004-562B-410F-8214-0F0EDE64CF2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26F98-87B0-4E04-B9F1-A7646328BA3F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39065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F004-562B-410F-8214-0F0EDE64CF2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26F98-87B0-4E04-B9F1-A7646328BA3F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01628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F004-562B-410F-8214-0F0EDE64CF2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26F98-87B0-4E04-B9F1-A7646328BA3F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8493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F004-562B-410F-8214-0F0EDE64CF2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26F98-87B0-4E04-B9F1-A7646328BA3F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00675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F004-562B-410F-8214-0F0EDE64CF2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26F98-87B0-4E04-B9F1-A7646328BA3F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6712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F004-562B-410F-8214-0F0EDE64CF2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26F98-87B0-4E04-B9F1-A7646328BA3F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50520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F004-562B-410F-8214-0F0EDE64CF2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26F98-87B0-4E04-B9F1-A7646328BA3F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14783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F004-562B-410F-8214-0F0EDE64CF2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26F98-87B0-4E04-B9F1-A7646328BA3F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37742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4F004-562B-410F-8214-0F0EDE64CF2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26F98-87B0-4E04-B9F1-A7646328BA3F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8094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7772400" cy="4362450"/>
          </a:xfrm>
        </p:spPr>
        <p:txBody>
          <a:bodyPr>
            <a:normAutofit/>
          </a:bodyPr>
          <a:lstStyle/>
          <a:p>
            <a:r>
              <a:rPr lang="x-none" sz="3100" b="1" dirty="0">
                <a:latin typeface="Palatino Linotype" pitchFamily="18" charset="0"/>
                <a:cs typeface="Arial" pitchFamily="34" charset="0"/>
              </a:rPr>
              <a:t>Основне струковне студије</a:t>
            </a: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r>
              <a:rPr lang="x-none" sz="3100" b="1" dirty="0">
                <a:latin typeface="Palatino Linotype" pitchFamily="18" charset="0"/>
                <a:cs typeface="Arial" pitchFamily="34" charset="0"/>
              </a:rPr>
              <a:t>Интерна медицина са негом</a:t>
            </a: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r>
              <a:rPr lang="x-none" sz="3100" b="1" dirty="0">
                <a:latin typeface="Palatino Linotype" pitchFamily="18" charset="0"/>
                <a:cs typeface="Arial" pitchFamily="34" charset="0"/>
              </a:rPr>
              <a:t>Наставна јединица 11</a:t>
            </a: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r>
              <a:rPr lang="x-none" sz="1800" dirty="0">
                <a:latin typeface="Palatino Linotype" pitchFamily="18" charset="0"/>
                <a:cs typeface="Arial" pitchFamily="34" charset="0"/>
              </a:rPr>
              <a:t>Функционална и органска обољења једњака</a:t>
            </a:r>
            <a:br>
              <a:rPr lang="x-none" sz="1800" dirty="0">
                <a:latin typeface="Palatino Linotype" pitchFamily="18" charset="0"/>
                <a:cs typeface="Arial" pitchFamily="34" charset="0"/>
              </a:rPr>
            </a:br>
            <a:r>
              <a:rPr lang="x-none" sz="1800" dirty="0">
                <a:latin typeface="Palatino Linotype" pitchFamily="18" charset="0"/>
                <a:cs typeface="Arial" pitchFamily="34" charset="0"/>
              </a:rPr>
              <a:t>Обољења желуца</a:t>
            </a:r>
            <a:br>
              <a:rPr lang="x-none" sz="1800" dirty="0">
                <a:latin typeface="Palatino Linotype" pitchFamily="18" charset="0"/>
                <a:cs typeface="Arial" pitchFamily="34" charset="0"/>
              </a:rPr>
            </a:br>
            <a:r>
              <a:rPr lang="x-none" sz="1800" dirty="0" err="1">
                <a:latin typeface="Palatino Linotype" pitchFamily="18" charset="0"/>
                <a:cs typeface="Arial" pitchFamily="34" charset="0"/>
              </a:rPr>
              <a:t>Пептички</a:t>
            </a:r>
            <a:r>
              <a:rPr lang="x-none" sz="1800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x-none" sz="1800" dirty="0" err="1">
                <a:latin typeface="Palatino Linotype" pitchFamily="18" charset="0"/>
                <a:cs typeface="Arial" pitchFamily="34" charset="0"/>
              </a:rPr>
              <a:t>улкус</a:t>
            </a:r>
            <a:r>
              <a:rPr lang="x-none" sz="1800" dirty="0">
                <a:latin typeface="Palatino Linotype" pitchFamily="18" charset="0"/>
                <a:cs typeface="Arial" pitchFamily="34" charset="0"/>
              </a:rPr>
              <a:t> желуца у </a:t>
            </a:r>
            <a:r>
              <a:rPr lang="x-none" sz="1800" dirty="0" err="1">
                <a:latin typeface="Palatino Linotype" pitchFamily="18" charset="0"/>
                <a:cs typeface="Arial" pitchFamily="34" charset="0"/>
              </a:rPr>
              <a:t>дуоденума</a:t>
            </a:r>
            <a:br>
              <a:rPr lang="x-none" sz="1800" dirty="0">
                <a:latin typeface="Palatino Linotype" pitchFamily="18" charset="0"/>
                <a:cs typeface="Arial" pitchFamily="34" charset="0"/>
              </a:rPr>
            </a:br>
            <a:r>
              <a:rPr lang="x-none" sz="1800" dirty="0" err="1">
                <a:latin typeface="Palatino Linotype" pitchFamily="18" charset="0"/>
                <a:cs typeface="Arial" pitchFamily="34" charset="0"/>
              </a:rPr>
              <a:t>Бенигни</a:t>
            </a:r>
            <a:r>
              <a:rPr lang="x-none" sz="1800" dirty="0">
                <a:latin typeface="Palatino Linotype" pitchFamily="18" charset="0"/>
                <a:cs typeface="Arial" pitchFamily="34" charset="0"/>
              </a:rPr>
              <a:t> и малигни тумори желуца</a:t>
            </a:r>
            <a:br>
              <a:rPr lang="x-none" sz="1800" dirty="0">
                <a:latin typeface="Palatino Linotype" pitchFamily="18" charset="0"/>
                <a:cs typeface="Arial" pitchFamily="34" charset="0"/>
              </a:rPr>
            </a:br>
            <a:r>
              <a:rPr lang="x-none" sz="1800" dirty="0" err="1">
                <a:latin typeface="Palatino Linotype" pitchFamily="18" charset="0"/>
                <a:cs typeface="Arial" pitchFamily="34" charset="0"/>
              </a:rPr>
              <a:t>Улцерозни</a:t>
            </a:r>
            <a:r>
              <a:rPr lang="x-none" sz="1800" dirty="0">
                <a:latin typeface="Palatino Linotype" pitchFamily="18" charset="0"/>
                <a:cs typeface="Arial" pitchFamily="34" charset="0"/>
              </a:rPr>
              <a:t> колитис, </a:t>
            </a:r>
            <a:r>
              <a:rPr lang="x-none" sz="1800" dirty="0" err="1">
                <a:latin typeface="Palatino Linotype" pitchFamily="18" charset="0"/>
                <a:cs typeface="Arial" pitchFamily="34" charset="0"/>
              </a:rPr>
              <a:t>Кронова</a:t>
            </a:r>
            <a:r>
              <a:rPr lang="x-none" sz="1800" dirty="0">
                <a:latin typeface="Palatino Linotype" pitchFamily="18" charset="0"/>
                <a:cs typeface="Arial" pitchFamily="34" charset="0"/>
              </a:rPr>
              <a:t> болест</a:t>
            </a:r>
            <a:br>
              <a:rPr lang="x-none" sz="1800" dirty="0">
                <a:latin typeface="Palatino Linotype" pitchFamily="18" charset="0"/>
                <a:cs typeface="Arial" pitchFamily="34" charset="0"/>
              </a:rPr>
            </a:br>
            <a:br>
              <a:rPr lang="x-none" sz="1800" b="1" dirty="0">
                <a:latin typeface="Palatino Linotype" pitchFamily="18" charset="0"/>
                <a:cs typeface="Arial" pitchFamily="34" charset="0"/>
              </a:rPr>
            </a:br>
            <a:endParaRPr lang="x-none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1340" y="5981700"/>
            <a:ext cx="6400800" cy="1752600"/>
          </a:xfrm>
        </p:spPr>
        <p:txBody>
          <a:bodyPr>
            <a:normAutofit/>
          </a:bodyPr>
          <a:lstStyle/>
          <a:p>
            <a:r>
              <a:rPr lang="sr-Cyrl-RS" sz="2800" b="1">
                <a:solidFill>
                  <a:schemeClr val="tx1"/>
                </a:solidFill>
                <a:latin typeface="Palatino Linotype" pitchFamily="18" charset="0"/>
                <a:cs typeface="Arial" pitchFamily="34" charset="0"/>
              </a:rPr>
              <a:t>Проф</a:t>
            </a:r>
            <a:r>
              <a:rPr lang="x-none" sz="2800" b="1">
                <a:solidFill>
                  <a:schemeClr val="tx1"/>
                </a:solidFill>
                <a:latin typeface="Palatino Linotype" pitchFamily="18" charset="0"/>
                <a:cs typeface="Arial" pitchFamily="34" charset="0"/>
              </a:rPr>
              <a:t>. </a:t>
            </a:r>
            <a:r>
              <a:rPr lang="x-none" sz="2800" b="1" dirty="0">
                <a:solidFill>
                  <a:schemeClr val="tx1"/>
                </a:solidFill>
                <a:latin typeface="Palatino Linotype" pitchFamily="18" charset="0"/>
                <a:cs typeface="Arial" pitchFamily="34" charset="0"/>
              </a:rPr>
              <a:t>др Наташа Здравковић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56693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sr-Cyrl-CS" sz="2400" b="1" dirty="0">
                <a:solidFill>
                  <a:srgbClr val="7030A0"/>
                </a:solidFill>
                <a:latin typeface="Palatino Linotype" pitchFamily="18" charset="0"/>
              </a:rPr>
              <a:t>З</a:t>
            </a:r>
            <a:r>
              <a:rPr lang="en-US" sz="2400" b="1" dirty="0" err="1">
                <a:solidFill>
                  <a:srgbClr val="7030A0"/>
                </a:solidFill>
                <a:latin typeface="Palatino Linotype" pitchFamily="18" charset="0"/>
              </a:rPr>
              <a:t>апаље</a:t>
            </a:r>
            <a:r>
              <a:rPr lang="x-none" sz="2400" b="1" dirty="0">
                <a:solidFill>
                  <a:srgbClr val="7030A0"/>
                </a:solidFill>
                <a:latin typeface="Palatino Linotype" pitchFamily="18" charset="0"/>
              </a:rPr>
              <a:t>н</a:t>
            </a:r>
            <a:r>
              <a:rPr lang="en-US" sz="2400" b="1" dirty="0" err="1">
                <a:solidFill>
                  <a:srgbClr val="7030A0"/>
                </a:solidFill>
                <a:latin typeface="Palatino Linotype" pitchFamily="18" charset="0"/>
              </a:rPr>
              <a:t>ск</a:t>
            </a:r>
            <a:r>
              <a:rPr lang="sr-Cyrl-CS" sz="2400" b="1" dirty="0">
                <a:solidFill>
                  <a:srgbClr val="7030A0"/>
                </a:solidFill>
                <a:latin typeface="Palatino Linotype" pitchFamily="18" charset="0"/>
              </a:rPr>
              <a:t>е</a:t>
            </a:r>
            <a:r>
              <a:rPr lang="en-US" sz="2400" b="1" dirty="0">
                <a:solidFill>
                  <a:srgbClr val="7030A0"/>
                </a:solidFill>
                <a:latin typeface="Palatino Linotype" pitchFamily="18" charset="0"/>
              </a:rPr>
              <a:t> </a:t>
            </a:r>
            <a:r>
              <a:rPr lang="sr-Cyrl-CS" sz="2400" b="1" dirty="0">
                <a:solidFill>
                  <a:srgbClr val="7030A0"/>
                </a:solidFill>
                <a:latin typeface="Palatino Linotype" pitchFamily="18" charset="0"/>
              </a:rPr>
              <a:t>болести</a:t>
            </a:r>
            <a:r>
              <a:rPr lang="en-US" sz="2400" b="1" dirty="0">
                <a:solidFill>
                  <a:srgbClr val="7030A0"/>
                </a:solidFill>
                <a:latin typeface="Palatino Linotype" pitchFamily="18" charset="0"/>
              </a:rPr>
              <a:t> </a:t>
            </a:r>
            <a:r>
              <a:rPr lang="en-US" sz="2400" b="1" dirty="0" err="1">
                <a:solidFill>
                  <a:srgbClr val="7030A0"/>
                </a:solidFill>
                <a:latin typeface="Palatino Linotype" pitchFamily="18" charset="0"/>
              </a:rPr>
              <a:t>једњака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839200" cy="6096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1600" b="1" dirty="0">
                <a:latin typeface="Palatino Linotype" pitchFamily="18" charset="0"/>
              </a:rPr>
              <a:t>Дијагноза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Palatino Linotype" pitchFamily="18" charset="0"/>
              </a:rPr>
              <a:t>Поставља се на основу анамнезе, ендоскопског налаза, узимања бриса слузнице</a:t>
            </a:r>
          </a:p>
          <a:p>
            <a:pPr>
              <a:lnSpc>
                <a:spcPct val="150000"/>
              </a:lnSpc>
              <a:buNone/>
            </a:pPr>
            <a:r>
              <a:rPr lang="ru-RU" sz="1600" dirty="0">
                <a:latin typeface="Palatino Linotype" pitchFamily="18" charset="0"/>
              </a:rPr>
              <a:t>       и узорака садржаја из лумена једњака, бактериолошког и вирусолошког прегледа</a:t>
            </a:r>
          </a:p>
          <a:p>
            <a:pPr>
              <a:lnSpc>
                <a:spcPct val="150000"/>
              </a:lnSpc>
              <a:buNone/>
            </a:pPr>
            <a:r>
              <a:rPr lang="ru-RU" sz="1600" b="1" dirty="0">
                <a:latin typeface="Palatino Linotype" pitchFamily="18" charset="0"/>
              </a:rPr>
              <a:t>Лечење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Palatino Linotype" pitchFamily="18" charset="0"/>
              </a:rPr>
              <a:t>Зависи од узрочника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Palatino Linotype" pitchFamily="18" charset="0"/>
              </a:rPr>
              <a:t>У сличају рефлукса желудачног сока-антацидна средства, </a:t>
            </a:r>
            <a:r>
              <a:rPr lang="x-none" sz="1600" dirty="0">
                <a:latin typeface="Palatino Linotype" pitchFamily="18" charset="0"/>
              </a:rPr>
              <a:t>H</a:t>
            </a:r>
            <a:r>
              <a:rPr lang="ru-RU" sz="1600" baseline="-25000" dirty="0">
                <a:latin typeface="Palatino Linotype" pitchFamily="18" charset="0"/>
              </a:rPr>
              <a:t>2</a:t>
            </a:r>
            <a:r>
              <a:rPr lang="ru-RU" sz="1600" dirty="0">
                <a:latin typeface="Palatino Linotype" pitchFamily="18" charset="0"/>
              </a:rPr>
              <a:t> блокатори, ИПП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Palatino Linotype" pitchFamily="18" charset="0"/>
              </a:rPr>
              <a:t>Бактеријски и вирусни езофагитс лечи се антибиотицима, микотични-антимикотицима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Palatino Linotype" pitchFamily="18" charset="0"/>
              </a:rPr>
              <a:t>Ако се ради о хемијским чиниоцима иницијално се  пласира се назогастрична сонда </a:t>
            </a:r>
          </a:p>
          <a:p>
            <a:pPr>
              <a:lnSpc>
                <a:spcPct val="150000"/>
              </a:lnSpc>
              <a:buNone/>
            </a:pPr>
            <a:r>
              <a:rPr lang="ru-RU" sz="1600" dirty="0">
                <a:latin typeface="Palatino Linotype" pitchFamily="18" charset="0"/>
              </a:rPr>
              <a:t>        и  спроводи испирање желуца и једњака  физиолошким раствором, уз примену антишок терапије,  спазмолитика, аналгетика,  кортикостероида ради сузбијања инфламације и стварања везивног  ткива, парентералну исхрану и трансфузијама крви у случају масивног крварења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Palatino Linotype" pitchFamily="18" charset="0"/>
              </a:rPr>
              <a:t>Касније се спроводи лечење дилататорима или хируршко  збрињавање компликација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Palatino Linotype" pitchFamily="18" charset="0"/>
              </a:rPr>
              <a:t>Дијететска исхрана без тешко сварљивих састојака и без чврстих остатака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87969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85800"/>
          </a:xfrm>
        </p:spPr>
        <p:txBody>
          <a:bodyPr>
            <a:normAutofit/>
          </a:bodyPr>
          <a:lstStyle/>
          <a:p>
            <a:r>
              <a:rPr lang="sr-Cyrl-CS" sz="2800" b="1" dirty="0">
                <a:solidFill>
                  <a:srgbClr val="C00000"/>
                </a:solidFill>
                <a:latin typeface="Palatino Linotype" pitchFamily="18" charset="0"/>
              </a:rPr>
              <a:t>Гастроезофагеална рефлуксна болест</a:t>
            </a:r>
            <a:endParaRPr lang="en-US" sz="2800" b="1" dirty="0">
              <a:solidFill>
                <a:srgbClr val="C00000"/>
              </a:solidFill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643966" cy="62484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sr-Cyrl-CS" sz="1800" b="1" dirty="0">
                <a:latin typeface="Palatino Linotype" pitchFamily="18" charset="0"/>
              </a:rPr>
              <a:t>Дефиниција</a:t>
            </a:r>
          </a:p>
          <a:p>
            <a:pPr>
              <a:lnSpc>
                <a:spcPct val="150000"/>
              </a:lnSpc>
            </a:pPr>
            <a:r>
              <a:rPr lang="ru-RU" sz="1800" dirty="0">
                <a:latin typeface="Palatino Linotype" pitchFamily="18" charset="0"/>
                <a:cs typeface="Arial" pitchFamily="34" charset="0"/>
              </a:rPr>
              <a:t>Гастроезофагеална рефлуксна болест (ГЕРБ) је патолошко стање узроковано враћањем садржаја желуца и дванаестопалачног црева  у једњак, уста и дисајне путеве  са </a:t>
            </a:r>
            <a:r>
              <a:rPr lang="x-none" sz="1800" dirty="0">
                <a:latin typeface="Palatino Linotype" pitchFamily="18" charset="0"/>
                <a:cs typeface="Arial" pitchFamily="34" charset="0"/>
              </a:rPr>
              <a:t>р</a:t>
            </a:r>
            <a:r>
              <a:rPr lang="ru-RU" sz="1800" dirty="0">
                <a:latin typeface="Palatino Linotype" pitchFamily="18" charset="0"/>
                <a:cs typeface="Arial" pitchFamily="34" charset="0"/>
              </a:rPr>
              <a:t>азличитим спектром симптома и знакова болести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  <a:cs typeface="Arial" pitchFamily="34" charset="0"/>
              </a:rPr>
              <a:t>П</a:t>
            </a:r>
            <a:r>
              <a:rPr lang="ru-RU" sz="1800" dirty="0">
                <a:latin typeface="Palatino Linotype" pitchFamily="18" charset="0"/>
                <a:cs typeface="Arial" pitchFamily="34" charset="0"/>
              </a:rPr>
              <a:t>остоји снажна узрочна веза између ГЕРБ-а и појаве аденокарцинома једњака и болести екстраезофагеалних органа-астме, ларингитиса, отитиса, синуситиса, апнеје у сну</a:t>
            </a:r>
          </a:p>
          <a:p>
            <a:pPr>
              <a:lnSpc>
                <a:spcPct val="150000"/>
              </a:lnSpc>
              <a:buNone/>
            </a:pPr>
            <a:r>
              <a:rPr lang="sr-Cyrl-CS" sz="1800" b="1" dirty="0" err="1">
                <a:latin typeface="Palatino Linotype" pitchFamily="18" charset="0"/>
                <a:cs typeface="Arial" pitchFamily="34" charset="0"/>
              </a:rPr>
              <a:t>Етиопатогенеза</a:t>
            </a:r>
            <a:endParaRPr lang="sr-Cyrl-CS" sz="1800" b="1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1800" dirty="0">
                <a:latin typeface="Palatino Linotype" pitchFamily="18" charset="0"/>
                <a:cs typeface="Arial" pitchFamily="34" charset="0"/>
              </a:rPr>
              <a:t> Узрок настанка ГЕРБ-а:</a:t>
            </a:r>
            <a:endParaRPr lang="sr-Cyrl-CS" sz="1800" dirty="0">
              <a:latin typeface="Palatino Linotype" pitchFamily="18" charset="0"/>
              <a:cs typeface="Arial" pitchFamily="34" charset="0"/>
            </a:endParaRPr>
          </a:p>
          <a:p>
            <a:pPr marL="354013" lvl="1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  <a:tabLst>
                <a:tab pos="2066925" algn="l"/>
              </a:tabLst>
            </a:pPr>
            <a:r>
              <a:rPr lang="ru-RU" sz="1800" dirty="0">
                <a:latin typeface="Palatino Linotype" pitchFamily="18" charset="0"/>
                <a:cs typeface="Arial" pitchFamily="34" charset="0"/>
              </a:rPr>
              <a:t>некомпетентност антирефлуксне баријере, настала дисрупцијом (морфолошким дефектима)  епитела и  хипотонијом доњег сфинктера једњака, уз развој хијатусне херније </a:t>
            </a:r>
          </a:p>
          <a:p>
            <a:pPr marL="354013" lvl="1">
              <a:lnSpc>
                <a:spcPct val="150000"/>
              </a:lnSpc>
              <a:buFont typeface="Arial" pitchFamily="34" charset="0"/>
              <a:buChar char="•"/>
              <a:tabLst>
                <a:tab pos="2066925" algn="l"/>
              </a:tabLst>
            </a:pPr>
            <a:r>
              <a:rPr lang="ru-RU" sz="1800" dirty="0">
                <a:latin typeface="Palatino Linotype" pitchFamily="18" charset="0"/>
                <a:cs typeface="Arial" pitchFamily="34" charset="0"/>
              </a:rPr>
              <a:t>транзиторне релаксације  доњег сфинктера једњака </a:t>
            </a:r>
          </a:p>
          <a:p>
            <a:pPr marL="354013" lvl="1">
              <a:lnSpc>
                <a:spcPct val="150000"/>
              </a:lnSpc>
              <a:buNone/>
              <a:tabLst>
                <a:tab pos="2066925" algn="l"/>
              </a:tabLst>
            </a:pPr>
            <a:endParaRPr lang="ru-RU" sz="1800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buNone/>
            </a:pPr>
            <a:endParaRPr lang="ru-RU" sz="1800" dirty="0">
              <a:latin typeface="Palatino Linotyp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265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48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>
                <a:solidFill>
                  <a:srgbClr val="C00000"/>
                </a:solidFill>
                <a:latin typeface="Palatino Linotype" pitchFamily="18" charset="0"/>
              </a:rPr>
              <a:t>       </a:t>
            </a:r>
            <a:r>
              <a:rPr lang="x-none" b="1" dirty="0">
                <a:solidFill>
                  <a:srgbClr val="C00000"/>
                </a:solidFill>
                <a:latin typeface="Palatino Linotype" pitchFamily="18" charset="0"/>
              </a:rPr>
              <a:t>Типични и атипични симптоми и знакови GERB-а и компликације</a:t>
            </a:r>
          </a:p>
          <a:p>
            <a:endParaRPr lang="x-none" dirty="0"/>
          </a:p>
          <a:p>
            <a:endParaRPr lang="x-none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610268"/>
              </p:ext>
            </p:extLst>
          </p:nvPr>
        </p:nvGraphicFramePr>
        <p:xfrm>
          <a:off x="381000" y="986830"/>
          <a:ext cx="8534400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85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5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Типични</a:t>
                      </a:r>
                      <a:r>
                        <a:rPr lang="x-none" baseline="0" dirty="0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 </a:t>
                      </a:r>
                      <a:r>
                        <a:rPr lang="x-none" baseline="0" dirty="0" err="1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езофагеални</a:t>
                      </a:r>
                      <a:r>
                        <a:rPr lang="x-none" baseline="0" dirty="0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 симптоми</a:t>
                      </a:r>
                      <a:endParaRPr lang="x-none" dirty="0">
                        <a:solidFill>
                          <a:srgbClr val="FF0000"/>
                        </a:solidFill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Атипнични</a:t>
                      </a:r>
                      <a:r>
                        <a:rPr lang="x-none" dirty="0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екстраезофагеални</a:t>
                      </a:r>
                      <a:r>
                        <a:rPr lang="x-none" dirty="0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 симптоми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Горушица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Астма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Регургитација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Аспирација садржаја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Печење у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епигастријуму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Некардијални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бол у грудима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Хронични ларингитис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b="1" dirty="0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Компликације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Глобус синдром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Улкуси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једњака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Промуклост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Barretov</a:t>
                      </a:r>
                      <a:r>
                        <a:rPr lang="x-none" dirty="0">
                          <a:latin typeface="Palatino Linotype" pitchFamily="18" charset="0"/>
                        </a:rPr>
                        <a:t> једњак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Ерозија зуба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Пептичке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стриктуре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Хиперсаливација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Штуцање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" y="5105400"/>
            <a:ext cx="9063864" cy="880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GERB примарни етиолошки чинилац код 10% болесника са хроничним кашљем, у 5-10% оних са промуклошћу и у 25-50% болесника са глобус синдромом</a:t>
            </a:r>
          </a:p>
        </p:txBody>
      </p:sp>
    </p:spTree>
    <p:extLst>
      <p:ext uri="{BB962C8B-B14F-4D97-AF65-F5344CB8AC3E}">
        <p14:creationId xmlns:p14="http://schemas.microsoft.com/office/powerpoint/2010/main" val="23599630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sr-Cyrl-CS" sz="2400" b="1" dirty="0" err="1">
                <a:solidFill>
                  <a:srgbClr val="C00000"/>
                </a:solidFill>
                <a:latin typeface="Palatino Linotype" pitchFamily="18" charset="0"/>
              </a:rPr>
              <a:t>Гастроезофагеална</a:t>
            </a:r>
            <a:r>
              <a:rPr lang="sr-Cyrl-CS" sz="24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sr-Cyrl-CS" sz="2400" b="1" dirty="0" err="1">
                <a:solidFill>
                  <a:srgbClr val="C00000"/>
                </a:solidFill>
                <a:latin typeface="Palatino Linotype" pitchFamily="18" charset="0"/>
              </a:rPr>
              <a:t>рефлуксна</a:t>
            </a:r>
            <a:r>
              <a:rPr lang="sr-Cyrl-CS" sz="2400" b="1" dirty="0">
                <a:solidFill>
                  <a:srgbClr val="C00000"/>
                </a:solidFill>
                <a:latin typeface="Palatino Linotype" pitchFamily="18" charset="0"/>
              </a:rPr>
              <a:t> болест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229600" cy="507209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1800" b="1" dirty="0">
                <a:latin typeface="Palatino Linotype" pitchFamily="18" charset="0"/>
              </a:rPr>
              <a:t>Дијагноза</a:t>
            </a:r>
          </a:p>
          <a:p>
            <a:pPr>
              <a:lnSpc>
                <a:spcPct val="150000"/>
              </a:lnSpc>
            </a:pPr>
            <a:r>
              <a:rPr lang="ru-RU" sz="1800" dirty="0">
                <a:latin typeface="Palatino Linotype" pitchFamily="18" charset="0"/>
              </a:rPr>
              <a:t>анамнеза</a:t>
            </a:r>
          </a:p>
          <a:p>
            <a:pPr>
              <a:lnSpc>
                <a:spcPct val="150000"/>
              </a:lnSpc>
            </a:pPr>
            <a:r>
              <a:rPr lang="ru-RU" sz="1800" dirty="0">
                <a:latin typeface="Palatino Linotype" pitchFamily="18" charset="0"/>
              </a:rPr>
              <a:t>ендоскопија–златни стандард</a:t>
            </a:r>
          </a:p>
          <a:p>
            <a:pPr>
              <a:lnSpc>
                <a:spcPct val="150000"/>
              </a:lnSpc>
            </a:pPr>
            <a:r>
              <a:rPr lang="hr-HR" sz="1800" dirty="0">
                <a:latin typeface="Palatino Linotype" pitchFamily="18" charset="0"/>
              </a:rPr>
              <a:t>pH-</a:t>
            </a:r>
            <a:r>
              <a:rPr lang="sr-Cyrl-CS" sz="1800" dirty="0">
                <a:latin typeface="Palatino Linotype" pitchFamily="18" charset="0"/>
              </a:rPr>
              <a:t>метрија</a:t>
            </a:r>
          </a:p>
          <a:p>
            <a:pPr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одређивање мотилитета једњака интраезофагеалним катетером </a:t>
            </a:r>
          </a:p>
          <a:p>
            <a:pPr>
              <a:lnSpc>
                <a:spcPct val="150000"/>
              </a:lnSpc>
            </a:pPr>
            <a:r>
              <a:rPr lang="ru-RU" sz="1800" dirty="0">
                <a:latin typeface="Palatino Linotype" pitchFamily="18" charset="0"/>
              </a:rPr>
              <a:t>мултипле биопсије</a:t>
            </a:r>
          </a:p>
          <a:p>
            <a:pPr>
              <a:lnSpc>
                <a:spcPct val="150000"/>
              </a:lnSpc>
            </a:pPr>
            <a:r>
              <a:rPr lang="ru-RU" sz="1800" dirty="0">
                <a:latin typeface="Palatino Linotype" pitchFamily="18" charset="0"/>
              </a:rPr>
              <a:t>радиографске и радиоскопске методе са контрастом (код стеноза)</a:t>
            </a:r>
          </a:p>
        </p:txBody>
      </p:sp>
    </p:spTree>
    <p:extLst>
      <p:ext uri="{BB962C8B-B14F-4D97-AF65-F5344CB8AC3E}">
        <p14:creationId xmlns:p14="http://schemas.microsoft.com/office/powerpoint/2010/main" val="15780117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sr-Cyrl-CS" sz="2400" b="1" dirty="0" err="1">
                <a:solidFill>
                  <a:srgbClr val="C00000"/>
                </a:solidFill>
                <a:latin typeface="Palatino Linotype" pitchFamily="18" charset="0"/>
              </a:rPr>
              <a:t>Гастроезофагеална</a:t>
            </a:r>
            <a:r>
              <a:rPr lang="sr-Cyrl-CS" sz="24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sr-Cyrl-CS" sz="2400" b="1" dirty="0" err="1">
                <a:solidFill>
                  <a:srgbClr val="C00000"/>
                </a:solidFill>
                <a:latin typeface="Palatino Linotype" pitchFamily="18" charset="0"/>
              </a:rPr>
              <a:t>рефлуксна</a:t>
            </a:r>
            <a:r>
              <a:rPr lang="sr-Cyrl-CS" sz="2400" b="1" dirty="0">
                <a:solidFill>
                  <a:srgbClr val="C00000"/>
                </a:solidFill>
                <a:latin typeface="Palatino Linotype" pitchFamily="18" charset="0"/>
              </a:rPr>
              <a:t> болест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0"/>
            <a:ext cx="8858280" cy="52578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1800" b="1" dirty="0">
                <a:latin typeface="Palatino Linotype" pitchFamily="18" charset="0"/>
              </a:rPr>
              <a:t>Лечење</a:t>
            </a:r>
          </a:p>
          <a:p>
            <a:pPr>
              <a:lnSpc>
                <a:spcPct val="150000"/>
              </a:lnSpc>
              <a:buNone/>
            </a:pPr>
            <a:r>
              <a:rPr lang="sr-Cyrl-CS" sz="1800" b="1" dirty="0" err="1">
                <a:latin typeface="Palatino Linotype" pitchFamily="18" charset="0"/>
              </a:rPr>
              <a:t>Нефармаколошке</a:t>
            </a:r>
            <a:r>
              <a:rPr lang="sr-Cyrl-CS" sz="1800" b="1" dirty="0">
                <a:latin typeface="Palatino Linotype" pitchFamily="18" charset="0"/>
              </a:rPr>
              <a:t> мере лечења ГЕРБ-а: с</a:t>
            </a:r>
            <a:r>
              <a:rPr lang="sr-Cyrl-CS" sz="1800" dirty="0">
                <a:latin typeface="Palatino Linotype" pitchFamily="18" charset="0"/>
              </a:rPr>
              <a:t>мањивање телесне тежине на идеалну меру, подизање узглавља кревета, избегавање стезања појаса и ношења тесне одеће, избегавање сагињања, напрезања трбушних мишића, чешћи мањи оброци, избегавање касних оброка, избегавање одређених  иритирајућих намирница, кафе и алкохола, престанак пушења, избегавање неких лекова (НСАИЛ, теофилин, </a:t>
            </a:r>
            <a:r>
              <a:rPr lang="sr-Cyrl-CS" sz="1800" dirty="0" err="1">
                <a:latin typeface="Palatino Linotype" pitchFamily="18" charset="0"/>
              </a:rPr>
              <a:t>антихолинергици</a:t>
            </a:r>
            <a:r>
              <a:rPr lang="sr-Cyrl-CS" sz="1800" dirty="0">
                <a:latin typeface="Palatino Linotype" pitchFamily="18" charset="0"/>
              </a:rPr>
              <a:t>, калцијум антагонисти–смањују притисак  у ДСЈ)</a:t>
            </a:r>
          </a:p>
          <a:p>
            <a:pPr>
              <a:lnSpc>
                <a:spcPct val="150000"/>
              </a:lnSpc>
              <a:buNone/>
            </a:pPr>
            <a:r>
              <a:rPr lang="sr-Cyrl-CS" sz="1800" dirty="0">
                <a:latin typeface="Palatino Linotype" pitchFamily="18" charset="0"/>
              </a:rPr>
              <a:t> </a:t>
            </a:r>
            <a:r>
              <a:rPr lang="sr-Cyrl-CS" sz="1800" b="1" dirty="0">
                <a:latin typeface="Palatino Linotype" pitchFamily="18" charset="0"/>
              </a:rPr>
              <a:t>Фармаколошке мере-</a:t>
            </a:r>
            <a:r>
              <a:rPr lang="sr-Cyrl-CS" sz="1800" dirty="0">
                <a:latin typeface="Palatino Linotype" pitchFamily="18" charset="0"/>
              </a:rPr>
              <a:t> лекови који се примењују у лечењу ГЕРБ-а су: </a:t>
            </a:r>
          </a:p>
          <a:p>
            <a:pPr>
              <a:lnSpc>
                <a:spcPct val="150000"/>
              </a:lnSpc>
            </a:pPr>
            <a:r>
              <a:rPr lang="sr-Cyrl-CS" sz="1800" b="1" dirty="0" err="1">
                <a:latin typeface="Palatino Linotype" pitchFamily="18" charset="0"/>
              </a:rPr>
              <a:t>инхибитори</a:t>
            </a:r>
            <a:r>
              <a:rPr lang="sr-Cyrl-CS" sz="1800" b="1" dirty="0">
                <a:latin typeface="Palatino Linotype" pitchFamily="18" charset="0"/>
              </a:rPr>
              <a:t> протонске пумпе </a:t>
            </a:r>
            <a:r>
              <a:rPr lang="sr-Cyrl-CS" sz="1800" dirty="0">
                <a:latin typeface="Palatino Linotype" pitchFamily="18" charset="0"/>
              </a:rPr>
              <a:t>- омепразол, пантопразол, рабепразол, </a:t>
            </a:r>
            <a:r>
              <a:rPr lang="sr-Cyrl-CS" sz="1800" dirty="0" err="1">
                <a:latin typeface="Palatino Linotype" pitchFamily="18" charset="0"/>
              </a:rPr>
              <a:t>лансопразол</a:t>
            </a:r>
            <a:r>
              <a:rPr lang="sr-Cyrl-CS" sz="1800" dirty="0">
                <a:latin typeface="Palatino Linotype" pitchFamily="18" charset="0"/>
              </a:rPr>
              <a:t>,</a:t>
            </a:r>
            <a:r>
              <a:rPr lang="sr-Cyrl-CS" sz="1800" dirty="0" err="1">
                <a:latin typeface="Palatino Linotype" pitchFamily="18" charset="0"/>
              </a:rPr>
              <a:t>есомепразол</a:t>
            </a:r>
            <a:r>
              <a:rPr lang="sr-Cyrl-CS" sz="1800" dirty="0">
                <a:latin typeface="Palatino Linotype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антагонисти Х2 рецептора - циметидин, ранитидин, фамотидин, </a:t>
            </a:r>
            <a:r>
              <a:rPr lang="sr-Cyrl-CS" sz="1800" dirty="0" err="1">
                <a:latin typeface="Palatino Linotype" pitchFamily="18" charset="0"/>
              </a:rPr>
              <a:t>низатидин</a:t>
            </a:r>
            <a:endParaRPr lang="sr-Cyrl-C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лекови за побољшавање покретљивости (прокинетички лекови).</a:t>
            </a:r>
          </a:p>
          <a:p>
            <a:pPr>
              <a:lnSpc>
                <a:spcPct val="150000"/>
              </a:lnSpc>
              <a:buNone/>
            </a:pPr>
            <a:r>
              <a:rPr lang="sr-Cyrl-CS" sz="1800" b="1" dirty="0">
                <a:latin typeface="Palatino Linotype" pitchFamily="18" charset="0"/>
              </a:rPr>
              <a:t>Хируршко лечење</a:t>
            </a:r>
            <a:r>
              <a:rPr lang="sr-Cyrl-CS" sz="1800" dirty="0">
                <a:latin typeface="Palatino Linotype" pitchFamily="18" charset="0"/>
              </a:rPr>
              <a:t> </a:t>
            </a:r>
            <a:r>
              <a:rPr lang="ru-RU" sz="1800" b="1" dirty="0">
                <a:latin typeface="Palatino Linotype" pitchFamily="18" charset="0"/>
              </a:rPr>
              <a:t>ГЕРБ-а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02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8600"/>
            <a:ext cx="38010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800" b="1" dirty="0">
                <a:latin typeface="Palatino Linotype" pitchFamily="18" charset="0"/>
              </a:rPr>
              <a:t>ТУМОРИ ЈЕДЊАКА</a:t>
            </a:r>
          </a:p>
          <a:p>
            <a:endParaRPr lang="x-none" dirty="0"/>
          </a:p>
          <a:p>
            <a:endParaRPr lang="x-none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064733"/>
              </p:ext>
            </p:extLst>
          </p:nvPr>
        </p:nvGraphicFramePr>
        <p:xfrm>
          <a:off x="1524000" y="1397000"/>
          <a:ext cx="6096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Малигни тумори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Бенигни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тумори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Планоцелуларни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карцином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Планоцелуларни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папиломи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Аденокарцином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Сумбукозни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тумори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Епителни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тумори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x-none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Метастатски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тумори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Left Brace 3"/>
          <p:cNvSpPr/>
          <p:nvPr/>
        </p:nvSpPr>
        <p:spPr>
          <a:xfrm>
            <a:off x="1408817" y="1752600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5" name="TextBox 4"/>
          <p:cNvSpPr txBox="1"/>
          <p:nvPr/>
        </p:nvSpPr>
        <p:spPr>
          <a:xfrm>
            <a:off x="864627" y="1961634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>
                <a:latin typeface="Palatino Linotype" pitchFamily="18" charset="0"/>
              </a:rPr>
              <a:t>95%</a:t>
            </a:r>
          </a:p>
        </p:txBody>
      </p:sp>
    </p:spTree>
    <p:extLst>
      <p:ext uri="{BB962C8B-B14F-4D97-AF65-F5344CB8AC3E}">
        <p14:creationId xmlns:p14="http://schemas.microsoft.com/office/powerpoint/2010/main" val="39588230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9154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ПЛАНОЦЕЛУЛАРНИ КАРЦИНОМ</a:t>
            </a:r>
          </a:p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Етиологија: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Конзумирање </a:t>
            </a:r>
            <a:r>
              <a:rPr lang="x-none" sz="1600" dirty="0" err="1">
                <a:latin typeface="Palatino Linotype" pitchFamily="18" charset="0"/>
              </a:rPr>
              <a:t>нитрозоамина</a:t>
            </a:r>
            <a:r>
              <a:rPr lang="x-none" sz="1600" dirty="0">
                <a:latin typeface="Palatino Linotype" pitchFamily="18" charset="0"/>
              </a:rPr>
              <a:t> и недостатак воћа и поврћа у исхрани, </a:t>
            </a:r>
            <a:r>
              <a:rPr lang="x-none" sz="1600" dirty="0" err="1">
                <a:latin typeface="Palatino Linotype" pitchFamily="18" charset="0"/>
              </a:rPr>
              <a:t>алокохолизам</a:t>
            </a:r>
            <a:r>
              <a:rPr lang="x-none" sz="1600" dirty="0">
                <a:latin typeface="Palatino Linotype" pitchFamily="18" charset="0"/>
              </a:rPr>
              <a:t>  (дозна зависност) и пушење (дуван садржи веће количине </a:t>
            </a:r>
            <a:r>
              <a:rPr lang="x-none" sz="1600" dirty="0" err="1">
                <a:latin typeface="Palatino Linotype" pitchFamily="18" charset="0"/>
              </a:rPr>
              <a:t>нитрозоамина</a:t>
            </a:r>
            <a:r>
              <a:rPr lang="x-none" sz="1600" dirty="0">
                <a:latin typeface="Palatino Linotype" pitchFamily="18" charset="0"/>
              </a:rPr>
              <a:t>), конзумирање животињских мати, свињетине, маслаца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Ахалазија</a:t>
            </a:r>
            <a:r>
              <a:rPr lang="x-none" sz="1600" dirty="0">
                <a:latin typeface="Palatino Linotype" pitchFamily="18" charset="0"/>
              </a:rPr>
              <a:t> и </a:t>
            </a:r>
            <a:r>
              <a:rPr lang="x-none" sz="1600" dirty="0" err="1">
                <a:latin typeface="Palatino Linotype" pitchFamily="18" charset="0"/>
              </a:rPr>
              <a:t>стриктуре</a:t>
            </a:r>
            <a:r>
              <a:rPr lang="x-none" sz="1600" dirty="0">
                <a:latin typeface="Palatino Linotype" pitchFamily="18" charset="0"/>
              </a:rPr>
              <a:t> једњака (корозивним средствима)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Хронични </a:t>
            </a:r>
            <a:r>
              <a:rPr lang="x-none" sz="1600" dirty="0" err="1">
                <a:latin typeface="Palatino Linotype" pitchFamily="18" charset="0"/>
              </a:rPr>
              <a:t>езофагитиси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Plummer</a:t>
            </a:r>
            <a:r>
              <a:rPr lang="x-none" sz="1600" dirty="0">
                <a:latin typeface="Palatino Linotype" pitchFamily="18" charset="0"/>
              </a:rPr>
              <a:t>-</a:t>
            </a:r>
            <a:r>
              <a:rPr lang="x-none" sz="1600" dirty="0" err="1">
                <a:latin typeface="Palatino Linotype" pitchFamily="18" charset="0"/>
              </a:rPr>
              <a:t>Vinsonov</a:t>
            </a:r>
            <a:r>
              <a:rPr lang="x-none" sz="1600" dirty="0">
                <a:latin typeface="Palatino Linotype" pitchFamily="18" charset="0"/>
              </a:rPr>
              <a:t> синдром или  </a:t>
            </a:r>
            <a:r>
              <a:rPr lang="x-none" sz="1600" dirty="0" err="1">
                <a:latin typeface="Palatino Linotype" pitchFamily="18" charset="0"/>
              </a:rPr>
              <a:t>Patterson</a:t>
            </a:r>
            <a:r>
              <a:rPr lang="x-none" sz="1600" dirty="0">
                <a:latin typeface="Palatino Linotype" pitchFamily="18" charset="0"/>
              </a:rPr>
              <a:t>-</a:t>
            </a:r>
            <a:r>
              <a:rPr lang="x-none" sz="1600" dirty="0" err="1">
                <a:latin typeface="Palatino Linotype" pitchFamily="18" charset="0"/>
              </a:rPr>
              <a:t>Kellyjev</a:t>
            </a:r>
            <a:r>
              <a:rPr lang="x-none" sz="1600" dirty="0">
                <a:latin typeface="Palatino Linotype" pitchFamily="18" charset="0"/>
              </a:rPr>
              <a:t> синдром (</a:t>
            </a:r>
            <a:r>
              <a:rPr lang="x-none" sz="1600" dirty="0" err="1">
                <a:latin typeface="Palatino Linotype" pitchFamily="18" charset="0"/>
              </a:rPr>
              <a:t>ангуларни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стоматитис</a:t>
            </a:r>
            <a:r>
              <a:rPr lang="x-none" sz="1600" dirty="0">
                <a:latin typeface="Palatino Linotype" pitchFamily="18" charset="0"/>
              </a:rPr>
              <a:t>, конкавни нокти, опне на једњаку)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Тилоза</a:t>
            </a:r>
            <a:r>
              <a:rPr lang="x-none" sz="1600" dirty="0">
                <a:latin typeface="Palatino Linotype" pitchFamily="18" charset="0"/>
              </a:rPr>
              <a:t>-</a:t>
            </a:r>
            <a:r>
              <a:rPr lang="x-none" sz="1600" dirty="0" err="1">
                <a:latin typeface="Palatino Linotype" pitchFamily="18" charset="0"/>
              </a:rPr>
              <a:t>аутозомно</a:t>
            </a:r>
            <a:r>
              <a:rPr lang="x-none" sz="1600" dirty="0">
                <a:latin typeface="Palatino Linotype" pitchFamily="18" charset="0"/>
              </a:rPr>
              <a:t> доминантна болест (</a:t>
            </a:r>
            <a:r>
              <a:rPr lang="x-none" sz="1600" dirty="0" err="1">
                <a:latin typeface="Palatino Linotype" pitchFamily="18" charset="0"/>
              </a:rPr>
              <a:t>хиперкератоза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дланова</a:t>
            </a:r>
            <a:r>
              <a:rPr lang="x-none" sz="1600" dirty="0">
                <a:latin typeface="Palatino Linotype" pitchFamily="18" charset="0"/>
              </a:rPr>
              <a:t> и стопала), </a:t>
            </a:r>
            <a:r>
              <a:rPr lang="x-none" sz="1600" dirty="0" err="1">
                <a:latin typeface="Palatino Linotype" pitchFamily="18" charset="0"/>
              </a:rPr>
              <a:t>ендоскопско</a:t>
            </a:r>
            <a:r>
              <a:rPr lang="x-none" sz="1600" dirty="0">
                <a:latin typeface="Palatino Linotype" pitchFamily="18" charset="0"/>
              </a:rPr>
              <a:t> праћење чланова породице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Хумани </a:t>
            </a:r>
            <a:r>
              <a:rPr lang="x-none" sz="1600" dirty="0" err="1">
                <a:latin typeface="Palatino Linotype" pitchFamily="18" charset="0"/>
              </a:rPr>
              <a:t>папилома</a:t>
            </a:r>
            <a:r>
              <a:rPr lang="x-none" sz="1600" dirty="0">
                <a:latin typeface="Palatino Linotype" pitchFamily="18" charset="0"/>
              </a:rPr>
              <a:t> вируси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Планоцелуларни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карцином</a:t>
            </a:r>
            <a:r>
              <a:rPr lang="x-none" sz="1600" dirty="0">
                <a:latin typeface="Palatino Linotype" pitchFamily="18" charset="0"/>
              </a:rPr>
              <a:t> главе и врата (1-6% удружени са </a:t>
            </a:r>
            <a:r>
              <a:rPr lang="x-none" sz="1600" dirty="0" err="1">
                <a:latin typeface="Palatino Linotype" pitchFamily="18" charset="0"/>
              </a:rPr>
              <a:t>планоцелуларним</a:t>
            </a:r>
            <a:r>
              <a:rPr lang="x-none" sz="1600" dirty="0">
                <a:latin typeface="Palatino Linotype" pitchFamily="18" charset="0"/>
              </a:rPr>
              <a:t> карциномом једњака)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Након </a:t>
            </a:r>
            <a:r>
              <a:rPr lang="x-none" sz="1600" dirty="0" err="1">
                <a:latin typeface="Palatino Linotype" pitchFamily="18" charset="0"/>
              </a:rPr>
              <a:t>склерозације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варикса</a:t>
            </a:r>
            <a:r>
              <a:rPr lang="x-none" sz="1600" dirty="0">
                <a:latin typeface="Palatino Linotype" pitchFamily="18" charset="0"/>
              </a:rPr>
              <a:t> једњака и зрачне терапије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190184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5344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Клиничка слика: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Рестростернална</a:t>
            </a:r>
            <a:r>
              <a:rPr lang="x-none" sz="1600" dirty="0">
                <a:latin typeface="Palatino Linotype" pitchFamily="18" charset="0"/>
              </a:rPr>
              <a:t> нелагодност, печење или осећај благо отежаног проласка хране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Дисфагија</a:t>
            </a:r>
            <a:r>
              <a:rPr lang="x-none" sz="1600" dirty="0">
                <a:latin typeface="Palatino Linotype" pitchFamily="18" charset="0"/>
              </a:rPr>
              <a:t>- </a:t>
            </a:r>
            <a:r>
              <a:rPr lang="x-none" sz="1600" dirty="0" err="1">
                <a:latin typeface="Palatino Linotype" pitchFamily="18" charset="0"/>
              </a:rPr>
              <a:t>интермитентна</a:t>
            </a:r>
            <a:r>
              <a:rPr lang="x-none" sz="1600" dirty="0">
                <a:latin typeface="Palatino Linotype" pitchFamily="18" charset="0"/>
              </a:rPr>
              <a:t> на чврсту храну…стална и на течну храну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Отежано гутање и </a:t>
            </a:r>
            <a:r>
              <a:rPr lang="x-none" sz="1600" dirty="0" err="1">
                <a:latin typeface="Palatino Linotype" pitchFamily="18" charset="0"/>
              </a:rPr>
              <a:t>анорексија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Болно гутање, болови у леђима (</a:t>
            </a:r>
            <a:r>
              <a:rPr lang="x-none" sz="1600" dirty="0" err="1">
                <a:latin typeface="Palatino Linotype" pitchFamily="18" charset="0"/>
              </a:rPr>
              <a:t>медијастинална</a:t>
            </a:r>
            <a:r>
              <a:rPr lang="x-none" sz="1600" dirty="0">
                <a:latin typeface="Palatino Linotype" pitchFamily="18" charset="0"/>
              </a:rPr>
              <a:t> инвазија)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Хронични кашаљ (</a:t>
            </a:r>
            <a:r>
              <a:rPr lang="x-none" sz="1600" dirty="0" err="1">
                <a:latin typeface="Palatino Linotype" pitchFamily="18" charset="0"/>
              </a:rPr>
              <a:t>трахеоезофагеална</a:t>
            </a:r>
            <a:r>
              <a:rPr lang="x-none" sz="1600" dirty="0">
                <a:latin typeface="Palatino Linotype" pitchFamily="18" charset="0"/>
              </a:rPr>
              <a:t> фистула)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Промуклост (</a:t>
            </a:r>
            <a:r>
              <a:rPr lang="x-none" sz="1600" dirty="0" err="1">
                <a:latin typeface="Palatino Linotype" pitchFamily="18" charset="0"/>
              </a:rPr>
              <a:t>захваћеност</a:t>
            </a:r>
            <a:r>
              <a:rPr lang="x-none" sz="1600" dirty="0">
                <a:latin typeface="Palatino Linotype" pitchFamily="18" charset="0"/>
              </a:rPr>
              <a:t> рекурентног </a:t>
            </a:r>
            <a:r>
              <a:rPr lang="x-none" sz="1600" dirty="0" err="1">
                <a:latin typeface="Palatino Linotype" pitchFamily="18" charset="0"/>
              </a:rPr>
              <a:t>ларингеалног</a:t>
            </a:r>
            <a:r>
              <a:rPr lang="x-none" sz="1600" dirty="0">
                <a:latin typeface="Palatino Linotype" pitchFamily="18" charset="0"/>
              </a:rPr>
              <a:t> нерва)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Рекурентне пнеумоније (аспирација или </a:t>
            </a:r>
            <a:r>
              <a:rPr lang="x-none" sz="1600" dirty="0" err="1">
                <a:latin typeface="Palatino Linotype" pitchFamily="18" charset="0"/>
              </a:rPr>
              <a:t>захваћеност</a:t>
            </a:r>
            <a:r>
              <a:rPr lang="x-none" sz="1600" dirty="0">
                <a:latin typeface="Palatino Linotype" pitchFamily="18" charset="0"/>
              </a:rPr>
              <a:t> дисајних путева)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Хематемеза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Лабораторијске анализе: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Микроцитна</a:t>
            </a:r>
            <a:r>
              <a:rPr lang="x-none" sz="1600" dirty="0">
                <a:latin typeface="Palatino Linotype" pitchFamily="18" charset="0"/>
              </a:rPr>
              <a:t> анемија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Низак серумски албумин, </a:t>
            </a:r>
            <a:r>
              <a:rPr lang="x-none" sz="1600" dirty="0" err="1">
                <a:latin typeface="Palatino Linotype" pitchFamily="18" charset="0"/>
              </a:rPr>
              <a:t>холестерол</a:t>
            </a:r>
            <a:r>
              <a:rPr lang="x-none" sz="1600" dirty="0">
                <a:latin typeface="Palatino Linotype" pitchFamily="18" charset="0"/>
              </a:rPr>
              <a:t>, леукоцити (малнутриција)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Хиперкалцијемија</a:t>
            </a:r>
            <a:r>
              <a:rPr lang="x-none" sz="1600" dirty="0">
                <a:latin typeface="Palatino Linotype" pitchFamily="18" charset="0"/>
              </a:rPr>
              <a:t>, пораст алкалне </a:t>
            </a:r>
            <a:r>
              <a:rPr lang="x-none" sz="1600" dirty="0" err="1">
                <a:latin typeface="Palatino Linotype" pitchFamily="18" charset="0"/>
              </a:rPr>
              <a:t>фосфатазе</a:t>
            </a:r>
            <a:r>
              <a:rPr lang="x-none" sz="1600" dirty="0">
                <a:latin typeface="Palatino Linotype" pitchFamily="18" charset="0"/>
              </a:rPr>
              <a:t>, </a:t>
            </a:r>
            <a:r>
              <a:rPr lang="x-none" sz="1600" dirty="0" err="1">
                <a:latin typeface="Palatino Linotype" pitchFamily="18" charset="0"/>
              </a:rPr>
              <a:t>билирубина</a:t>
            </a:r>
            <a:r>
              <a:rPr lang="x-none" sz="1600" dirty="0">
                <a:latin typeface="Palatino Linotype" pitchFamily="18" charset="0"/>
              </a:rPr>
              <a:t> (метастазе у костима и јетри)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CA 19-9- показатељ одговора на терапију и поновне појаве тумора</a:t>
            </a:r>
          </a:p>
        </p:txBody>
      </p:sp>
    </p:spTree>
    <p:extLst>
      <p:ext uri="{BB962C8B-B14F-4D97-AF65-F5344CB8AC3E}">
        <p14:creationId xmlns:p14="http://schemas.microsoft.com/office/powerpoint/2010/main" val="32116573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304800"/>
            <a:ext cx="84582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Дијагноза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>
                <a:latin typeface="Palatino Linotype" pitchFamily="18" charset="0"/>
              </a:rPr>
              <a:t>Радиолошке</a:t>
            </a:r>
            <a:r>
              <a:rPr lang="x-none" sz="1600" dirty="0">
                <a:latin typeface="Palatino Linotype" pitchFamily="18" charset="0"/>
              </a:rPr>
              <a:t> анализе: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>
                <a:latin typeface="Palatino Linotype" pitchFamily="18" charset="0"/>
              </a:rPr>
              <a:t>Ендоскопска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нализа</a:t>
            </a:r>
            <a:r>
              <a:rPr lang="x-none" sz="1600" dirty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>
                <a:latin typeface="Palatino Linotype" pitchFamily="18" charset="0"/>
              </a:rPr>
              <a:t>Хромоендоскопија</a:t>
            </a:r>
            <a:r>
              <a:rPr lang="x-none" sz="1600" dirty="0">
                <a:latin typeface="Palatino Linotype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x-none" sz="16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Терапија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>
                <a:latin typeface="Palatino Linotype" pitchFamily="18" charset="0"/>
              </a:rPr>
              <a:t>Хируршка терапија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>
                <a:latin typeface="Palatino Linotype" pitchFamily="18" charset="0"/>
              </a:rPr>
              <a:t>Преоперативна</a:t>
            </a:r>
            <a:r>
              <a:rPr lang="x-none" sz="1600" dirty="0">
                <a:latin typeface="Palatino Linotype" pitchFamily="18" charset="0"/>
              </a:rPr>
              <a:t> зрачна терапија, хемотерапија, </a:t>
            </a:r>
            <a:r>
              <a:rPr lang="x-none" sz="1600" dirty="0" err="1">
                <a:latin typeface="Palatino Linotype" pitchFamily="18" charset="0"/>
              </a:rPr>
              <a:t>хемо</a:t>
            </a:r>
            <a:r>
              <a:rPr lang="x-none" sz="1600" dirty="0">
                <a:latin typeface="Palatino Linotype" pitchFamily="18" charset="0"/>
              </a:rPr>
              <a:t>-зрачна терапија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>
                <a:latin typeface="Palatino Linotype" pitchFamily="18" charset="0"/>
              </a:rPr>
              <a:t>Постоперативна</a:t>
            </a:r>
            <a:r>
              <a:rPr lang="x-none" sz="1600" dirty="0">
                <a:latin typeface="Palatino Linotype" pitchFamily="18" charset="0"/>
              </a:rPr>
              <a:t> зрачна и </a:t>
            </a:r>
            <a:r>
              <a:rPr lang="x-none" sz="1600" dirty="0" err="1">
                <a:latin typeface="Palatino Linotype" pitchFamily="18" charset="0"/>
              </a:rPr>
              <a:t>хемио</a:t>
            </a:r>
            <a:r>
              <a:rPr lang="x-none" sz="1600" dirty="0">
                <a:latin typeface="Palatino Linotype" pitchFamily="18" charset="0"/>
              </a:rPr>
              <a:t> терапија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>
                <a:latin typeface="Palatino Linotype" pitchFamily="18" charset="0"/>
              </a:rPr>
              <a:t>Ендоскопска</a:t>
            </a:r>
            <a:r>
              <a:rPr lang="x-none" sz="1600" dirty="0">
                <a:latin typeface="Palatino Linotype" pitchFamily="18" charset="0"/>
              </a:rPr>
              <a:t> терапија</a:t>
            </a:r>
          </a:p>
          <a:p>
            <a:pPr>
              <a:lnSpc>
                <a:spcPct val="150000"/>
              </a:lnSpc>
            </a:pPr>
            <a:endParaRPr lang="x-none" sz="1600" b="1" dirty="0">
              <a:latin typeface="Palatino Linotype" pitchFamily="18" charset="0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070907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8458200" cy="877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АДЕНОКАРЦИНОМ ЈЕДЊАКА</a:t>
            </a:r>
          </a:p>
          <a:p>
            <a:pPr>
              <a:lnSpc>
                <a:spcPct val="150000"/>
              </a:lnSpc>
            </a:pPr>
            <a:endParaRPr lang="x-none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Етиологија: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GERB, </a:t>
            </a:r>
            <a:r>
              <a:rPr lang="x-none" dirty="0" err="1">
                <a:latin typeface="Palatino Linotype" pitchFamily="18" charset="0"/>
              </a:rPr>
              <a:t>Barretov</a:t>
            </a:r>
            <a:r>
              <a:rPr lang="x-none" dirty="0">
                <a:latin typeface="Palatino Linotype" pitchFamily="18" charset="0"/>
              </a:rPr>
              <a:t> једњак (на терену специјализоване интестиналне </a:t>
            </a:r>
            <a:r>
              <a:rPr lang="x-none" dirty="0" err="1">
                <a:latin typeface="Palatino Linotype" pitchFamily="18" charset="0"/>
              </a:rPr>
              <a:t>метаплазије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Гојазност, масна храна, недостатак воћа и поврћа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Лекови </a:t>
            </a:r>
            <a:r>
              <a:rPr lang="x-none" dirty="0" err="1">
                <a:latin typeface="Palatino Linotype" pitchFamily="18" charset="0"/>
              </a:rPr>
              <a:t>кији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релаксирају</a:t>
            </a:r>
            <a:r>
              <a:rPr lang="x-none" dirty="0">
                <a:latin typeface="Palatino Linotype" pitchFamily="18" charset="0"/>
              </a:rPr>
              <a:t> доњи </a:t>
            </a:r>
            <a:r>
              <a:rPr lang="x-none" dirty="0" err="1">
                <a:latin typeface="Palatino Linotype" pitchFamily="18" charset="0"/>
              </a:rPr>
              <a:t>сфинктер</a:t>
            </a:r>
            <a:r>
              <a:rPr lang="x-none" dirty="0">
                <a:latin typeface="Palatino Linotype" pitchFamily="18" charset="0"/>
              </a:rPr>
              <a:t> једњака (</a:t>
            </a:r>
            <a:r>
              <a:rPr lang="x-none" dirty="0" err="1">
                <a:latin typeface="Palatino Linotype" pitchFamily="18" charset="0"/>
              </a:rPr>
              <a:t>трициклични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антидепресиви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Ретко алкохол и пушење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Клиничка слика: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Претходи дугогодишња горушица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Код </a:t>
            </a:r>
            <a:r>
              <a:rPr lang="x-none" dirty="0" err="1">
                <a:latin typeface="Palatino Linotype" pitchFamily="18" charset="0"/>
              </a:rPr>
              <a:t>Barretov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ог</a:t>
            </a:r>
            <a:r>
              <a:rPr lang="x-none" dirty="0">
                <a:latin typeface="Palatino Linotype" pitchFamily="18" charset="0"/>
              </a:rPr>
              <a:t> једњака смањена осетљивост </a:t>
            </a:r>
            <a:r>
              <a:rPr lang="x-none" dirty="0" err="1">
                <a:latin typeface="Palatino Linotype" pitchFamily="18" charset="0"/>
              </a:rPr>
              <a:t>слузнице</a:t>
            </a:r>
            <a:r>
              <a:rPr lang="x-none" dirty="0">
                <a:latin typeface="Palatino Linotype" pitchFamily="18" charset="0"/>
              </a:rPr>
              <a:t> једњака на </a:t>
            </a:r>
            <a:r>
              <a:rPr lang="x-none" dirty="0" err="1">
                <a:latin typeface="Palatino Linotype" pitchFamily="18" charset="0"/>
              </a:rPr>
              <a:t>рефлукс</a:t>
            </a:r>
            <a:r>
              <a:rPr lang="x-none" dirty="0">
                <a:latin typeface="Palatino Linotype" pitchFamily="18" charset="0"/>
              </a:rPr>
              <a:t> киселине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 err="1">
                <a:latin typeface="Palatino Linotype" pitchFamily="18" charset="0"/>
              </a:rPr>
              <a:t>Радиографске</a:t>
            </a:r>
            <a:r>
              <a:rPr lang="x-none" b="1" dirty="0">
                <a:latin typeface="Palatino Linotype" pitchFamily="18" charset="0"/>
              </a:rPr>
              <a:t> анализе: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latin typeface="Palatino Linotype" pitchFamily="18" charset="0"/>
              </a:rPr>
              <a:t>“</a:t>
            </a:r>
            <a:r>
              <a:rPr lang="x-none" dirty="0">
                <a:latin typeface="Palatino Linotype" pitchFamily="18" charset="0"/>
              </a:rPr>
              <a:t>Изгрижена јабука</a:t>
            </a:r>
            <a:r>
              <a:rPr lang="en-US" dirty="0">
                <a:latin typeface="Palatino Linotype" pitchFamily="18" charset="0"/>
              </a:rPr>
              <a:t>”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улцерисана</a:t>
            </a:r>
            <a:r>
              <a:rPr lang="x-none" dirty="0">
                <a:latin typeface="Palatino Linotype" pitchFamily="18" charset="0"/>
              </a:rPr>
              <a:t> маса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У </a:t>
            </a:r>
            <a:r>
              <a:rPr lang="x-none" dirty="0" err="1">
                <a:latin typeface="Palatino Linotype" pitchFamily="18" charset="0"/>
              </a:rPr>
              <a:t>дисталном</a:t>
            </a:r>
            <a:r>
              <a:rPr lang="x-none" dirty="0">
                <a:latin typeface="Palatino Linotype" pitchFamily="18" charset="0"/>
              </a:rPr>
              <a:t> делу једњака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686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7772400" cy="4362450"/>
          </a:xfrm>
        </p:spPr>
        <p:txBody>
          <a:bodyPr>
            <a:normAutofit/>
          </a:bodyPr>
          <a:lstStyle/>
          <a:p>
            <a:r>
              <a:rPr lang="x-none" sz="3100" b="1" dirty="0">
                <a:latin typeface="Palatino Linotype" pitchFamily="18" charset="0"/>
                <a:cs typeface="Arial" pitchFamily="34" charset="0"/>
              </a:rPr>
              <a:t>Основне струковне студије</a:t>
            </a: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r>
              <a:rPr lang="x-none" sz="3100" b="1" dirty="0">
                <a:latin typeface="Palatino Linotype" pitchFamily="18" charset="0"/>
                <a:cs typeface="Arial" pitchFamily="34" charset="0"/>
              </a:rPr>
              <a:t>Интерна медицина са негом</a:t>
            </a: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r>
              <a:rPr lang="x-none" sz="3100" b="1" dirty="0">
                <a:latin typeface="Palatino Linotype" pitchFamily="18" charset="0"/>
                <a:cs typeface="Arial" pitchFamily="34" charset="0"/>
              </a:rPr>
              <a:t>Наставна јединица 11</a:t>
            </a: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r>
              <a:rPr lang="x-none" sz="2400" b="1" dirty="0">
                <a:latin typeface="Palatino Linotype" pitchFamily="18" charset="0"/>
                <a:cs typeface="Arial" pitchFamily="34" charset="0"/>
              </a:rPr>
              <a:t>Функционална и органска обољења једњака</a:t>
            </a:r>
            <a:br>
              <a:rPr lang="x-none" sz="2400" b="1" dirty="0">
                <a:latin typeface="Palatino Linotype" pitchFamily="18" charset="0"/>
                <a:cs typeface="Arial" pitchFamily="34" charset="0"/>
              </a:rPr>
            </a:br>
            <a:endParaRPr lang="x-none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1340" y="5981700"/>
            <a:ext cx="6400800" cy="1752600"/>
          </a:xfrm>
        </p:spPr>
        <p:txBody>
          <a:bodyPr>
            <a:normAutofit/>
          </a:bodyPr>
          <a:lstStyle/>
          <a:p>
            <a:r>
              <a:rPr lang="x-none" sz="2800" b="1" dirty="0" err="1">
                <a:solidFill>
                  <a:schemeClr val="tx1"/>
                </a:solidFill>
                <a:latin typeface="Palatino Linotype" pitchFamily="18" charset="0"/>
                <a:cs typeface="Arial" pitchFamily="34" charset="0"/>
              </a:rPr>
              <a:t>Доц</a:t>
            </a:r>
            <a:r>
              <a:rPr lang="x-none" sz="2800" b="1" dirty="0">
                <a:solidFill>
                  <a:schemeClr val="tx1"/>
                </a:solidFill>
                <a:latin typeface="Palatino Linotype" pitchFamily="18" charset="0"/>
                <a:cs typeface="Arial" pitchFamily="34" charset="0"/>
              </a:rPr>
              <a:t>. др Наташа Здравковић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263267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8600"/>
            <a:ext cx="8534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Дијагноза: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Ендоскопија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Ендоскопија</a:t>
            </a:r>
            <a:r>
              <a:rPr lang="x-none" dirty="0">
                <a:latin typeface="Palatino Linotype" pitchFamily="18" charset="0"/>
              </a:rPr>
              <a:t> са увећањем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Хромоскопија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Ендоскопски</a:t>
            </a:r>
            <a:r>
              <a:rPr lang="x-none" dirty="0">
                <a:latin typeface="Palatino Linotype" pitchFamily="18" charset="0"/>
              </a:rPr>
              <a:t> ултразвук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Ртг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гастродуоденума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Терапија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Хируршка терапија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Зрачна терапија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Хемиотерапија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Ендоскопска</a:t>
            </a:r>
            <a:r>
              <a:rPr lang="x-none" dirty="0">
                <a:latin typeface="Palatino Linotype" pitchFamily="18" charset="0"/>
              </a:rPr>
              <a:t> терапија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4430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8763000" cy="5451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Бенигни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 тумори једњака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 err="1">
                <a:latin typeface="Palatino Linotype" pitchFamily="18" charset="0"/>
              </a:rPr>
              <a:t>Планоцелуларни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папиломи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dirty="0">
                <a:latin typeface="Palatino Linotype" pitchFamily="18" charset="0"/>
              </a:rPr>
              <a:t>(мали, </a:t>
            </a:r>
            <a:r>
              <a:rPr lang="x-none" dirty="0" err="1">
                <a:latin typeface="Palatino Linotype" pitchFamily="18" charset="0"/>
              </a:rPr>
              <a:t>сесилни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полипоидни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солитарни</a:t>
            </a:r>
            <a:r>
              <a:rPr lang="x-none" dirty="0">
                <a:latin typeface="Palatino Linotype" pitchFamily="18" charset="0"/>
              </a:rPr>
              <a:t>, код GERB и хуманих </a:t>
            </a:r>
            <a:r>
              <a:rPr lang="x-none" dirty="0" err="1">
                <a:latin typeface="Palatino Linotype" pitchFamily="18" charset="0"/>
              </a:rPr>
              <a:t>папилома</a:t>
            </a:r>
            <a:r>
              <a:rPr lang="x-none" dirty="0">
                <a:latin typeface="Palatino Linotype" pitchFamily="18" charset="0"/>
              </a:rPr>
              <a:t> вируса)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 err="1">
                <a:latin typeface="Palatino Linotype" pitchFamily="18" charset="0"/>
              </a:rPr>
              <a:t>Субмукозне</a:t>
            </a:r>
            <a:r>
              <a:rPr lang="x-none" b="1" dirty="0">
                <a:latin typeface="Palatino Linotype" pitchFamily="18" charset="0"/>
              </a:rPr>
              <a:t> масе (</a:t>
            </a:r>
            <a:r>
              <a:rPr lang="x-none" b="1" dirty="0" err="1">
                <a:latin typeface="Palatino Linotype" pitchFamily="18" charset="0"/>
              </a:rPr>
              <a:t>интралуминални</a:t>
            </a:r>
            <a:r>
              <a:rPr lang="x-none" b="1" dirty="0">
                <a:latin typeface="Palatino Linotype" pitchFamily="18" charset="0"/>
              </a:rPr>
              <a:t> и </a:t>
            </a:r>
            <a:r>
              <a:rPr lang="x-none" b="1" dirty="0" err="1">
                <a:latin typeface="Palatino Linotype" pitchFamily="18" charset="0"/>
              </a:rPr>
              <a:t>интрамурални</a:t>
            </a:r>
            <a:r>
              <a:rPr lang="x-none" b="1" dirty="0">
                <a:latin typeface="Palatino Linotype" pitchFamily="18" charset="0"/>
              </a:rPr>
              <a:t> тумори)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Тумори гранулираних ћелија (</a:t>
            </a:r>
            <a:r>
              <a:rPr lang="x-none" dirty="0" err="1">
                <a:latin typeface="Palatino Linotype" pitchFamily="18" charset="0"/>
              </a:rPr>
              <a:t>Schwannove</a:t>
            </a:r>
            <a:r>
              <a:rPr lang="x-none" dirty="0">
                <a:latin typeface="Palatino Linotype" pitchFamily="18" charset="0"/>
              </a:rPr>
              <a:t> ћелије)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Фиброваскуларни</a:t>
            </a:r>
            <a:r>
              <a:rPr lang="x-none" dirty="0">
                <a:latin typeface="Palatino Linotype" pitchFamily="18" charset="0"/>
              </a:rPr>
              <a:t> полипи (садрже </a:t>
            </a:r>
            <a:r>
              <a:rPr lang="x-none" dirty="0" err="1">
                <a:latin typeface="Palatino Linotype" pitchFamily="18" charset="0"/>
              </a:rPr>
              <a:t>фиброваскуларно</a:t>
            </a:r>
            <a:r>
              <a:rPr lang="x-none" dirty="0">
                <a:latin typeface="Palatino Linotype" pitchFamily="18" charset="0"/>
              </a:rPr>
              <a:t> ткиво, масне ћелије и плочасти </a:t>
            </a:r>
            <a:r>
              <a:rPr lang="x-none" dirty="0" err="1">
                <a:latin typeface="Palatino Linotype" pitchFamily="18" charset="0"/>
              </a:rPr>
              <a:t>епител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Леиомиоми</a:t>
            </a:r>
            <a:r>
              <a:rPr lang="x-none" dirty="0">
                <a:latin typeface="Palatino Linotype" pitchFamily="18" charset="0"/>
              </a:rPr>
              <a:t> (најчешћи, у </a:t>
            </a:r>
            <a:r>
              <a:rPr lang="x-none" dirty="0" err="1">
                <a:latin typeface="Palatino Linotype" pitchFamily="18" charset="0"/>
              </a:rPr>
              <a:t>дисталном</a:t>
            </a:r>
            <a:r>
              <a:rPr lang="x-none" dirty="0">
                <a:latin typeface="Palatino Linotype" pitchFamily="18" charset="0"/>
              </a:rPr>
              <a:t> делу једњака, </a:t>
            </a:r>
            <a:r>
              <a:rPr lang="x-none" dirty="0" err="1">
                <a:latin typeface="Palatino Linotype" pitchFamily="18" charset="0"/>
              </a:rPr>
              <a:t>ендоскопским</a:t>
            </a:r>
            <a:r>
              <a:rPr lang="x-none" dirty="0">
                <a:latin typeface="Palatino Linotype" pitchFamily="18" charset="0"/>
              </a:rPr>
              <a:t> ултразвуком открива се извориште процеса: </a:t>
            </a:r>
            <a:r>
              <a:rPr lang="x-none" dirty="0" err="1">
                <a:latin typeface="Palatino Linotype" pitchFamily="18" charset="0"/>
              </a:rPr>
              <a:t>мускуларис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мукоза</a:t>
            </a:r>
            <a:r>
              <a:rPr lang="x-none" dirty="0">
                <a:latin typeface="Palatino Linotype" pitchFamily="18" charset="0"/>
              </a:rPr>
              <a:t> или </a:t>
            </a:r>
            <a:r>
              <a:rPr lang="x-none" dirty="0" err="1">
                <a:latin typeface="Palatino Linotype" pitchFamily="18" charset="0"/>
              </a:rPr>
              <a:t>проприја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Хемангиоми</a:t>
            </a: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9644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7772400" cy="4362450"/>
          </a:xfrm>
        </p:spPr>
        <p:txBody>
          <a:bodyPr>
            <a:normAutofit/>
          </a:bodyPr>
          <a:lstStyle/>
          <a:p>
            <a:r>
              <a:rPr lang="x-none" sz="3100" b="1" dirty="0">
                <a:latin typeface="Palatino Linotype" pitchFamily="18" charset="0"/>
                <a:cs typeface="Arial" pitchFamily="34" charset="0"/>
              </a:rPr>
              <a:t>Основне струковне студије</a:t>
            </a: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r>
              <a:rPr lang="x-none" sz="3100" b="1" dirty="0">
                <a:latin typeface="Palatino Linotype" pitchFamily="18" charset="0"/>
                <a:cs typeface="Arial" pitchFamily="34" charset="0"/>
              </a:rPr>
              <a:t>Интерна медицина са негом</a:t>
            </a: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r>
              <a:rPr lang="x-none" sz="3100" b="1" dirty="0">
                <a:latin typeface="Palatino Linotype" pitchFamily="18" charset="0"/>
                <a:cs typeface="Arial" pitchFamily="34" charset="0"/>
              </a:rPr>
              <a:t>Наставна јединица 11</a:t>
            </a: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r>
              <a:rPr lang="x-none" sz="2400" b="1" dirty="0">
                <a:latin typeface="Palatino Linotype" pitchFamily="18" charset="0"/>
                <a:cs typeface="Arial" pitchFamily="34" charset="0"/>
              </a:rPr>
              <a:t>Обољења желуца</a:t>
            </a:r>
            <a:br>
              <a:rPr lang="x-none" sz="2400" b="1" dirty="0">
                <a:latin typeface="Palatino Linotype" pitchFamily="18" charset="0"/>
                <a:cs typeface="Arial" pitchFamily="34" charset="0"/>
              </a:rPr>
            </a:br>
            <a:endParaRPr lang="x-none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1340" y="5981700"/>
            <a:ext cx="6400800" cy="1752600"/>
          </a:xfrm>
        </p:spPr>
        <p:txBody>
          <a:bodyPr>
            <a:normAutofit/>
          </a:bodyPr>
          <a:lstStyle/>
          <a:p>
            <a:r>
              <a:rPr lang="x-none" sz="2800" b="1" dirty="0" err="1">
                <a:solidFill>
                  <a:schemeClr val="tx1"/>
                </a:solidFill>
                <a:latin typeface="Palatino Linotype" pitchFamily="18" charset="0"/>
                <a:cs typeface="Arial" pitchFamily="34" charset="0"/>
              </a:rPr>
              <a:t>Доц</a:t>
            </a:r>
            <a:r>
              <a:rPr lang="x-none" sz="2800" b="1" dirty="0">
                <a:solidFill>
                  <a:schemeClr val="tx1"/>
                </a:solidFill>
                <a:latin typeface="Palatino Linotype" pitchFamily="18" charset="0"/>
                <a:cs typeface="Arial" pitchFamily="34" charset="0"/>
              </a:rPr>
              <a:t>. др Наташа Здравковић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510124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52400"/>
            <a:ext cx="8686799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ГАСТРИТИСИ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Термин </a:t>
            </a:r>
            <a:r>
              <a:rPr lang="x-none" sz="1600" b="1" dirty="0">
                <a:latin typeface="Palatino Linotype" pitchFamily="18" charset="0"/>
              </a:rPr>
              <a:t>гастритис </a:t>
            </a:r>
            <a:r>
              <a:rPr lang="x-none" sz="1600" dirty="0">
                <a:latin typeface="Palatino Linotype" pitchFamily="18" charset="0"/>
              </a:rPr>
              <a:t>означава групу болести чија је заједничка карактеристика запаљење желудачне </a:t>
            </a:r>
            <a:r>
              <a:rPr lang="x-none" sz="1600" dirty="0" err="1">
                <a:latin typeface="Palatino Linotype" pitchFamily="18" charset="0"/>
              </a:rPr>
              <a:t>слузнице</a:t>
            </a:r>
            <a:r>
              <a:rPr lang="x-none" sz="1600" dirty="0">
                <a:latin typeface="Palatino Linotype" pitchFamily="18" charset="0"/>
              </a:rPr>
              <a:t>, а које се разликују по </a:t>
            </a:r>
            <a:r>
              <a:rPr lang="x-none" sz="1600" dirty="0" err="1">
                <a:latin typeface="Palatino Linotype" pitchFamily="18" charset="0"/>
              </a:rPr>
              <a:t>патогенези</a:t>
            </a:r>
            <a:r>
              <a:rPr lang="x-none" sz="1600" dirty="0">
                <a:latin typeface="Palatino Linotype" pitchFamily="18" charset="0"/>
              </a:rPr>
              <a:t>, хистолошким и клиничким карактеристикама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Три су главна типа гастритиса: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b="1" dirty="0">
                <a:latin typeface="Palatino Linotype" pitchFamily="18" charset="0"/>
              </a:rPr>
              <a:t>ерозивни или </a:t>
            </a:r>
            <a:r>
              <a:rPr lang="x-none" sz="1600" b="1" dirty="0" err="1">
                <a:latin typeface="Palatino Linotype" pitchFamily="18" charset="0"/>
              </a:rPr>
              <a:t>хеморагијски</a:t>
            </a:r>
            <a:r>
              <a:rPr lang="x-none" sz="1600" b="1" dirty="0">
                <a:latin typeface="Palatino Linotype" pitchFamily="18" charset="0"/>
              </a:rPr>
              <a:t> гастритис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b="1" dirty="0" err="1">
                <a:latin typeface="Palatino Linotype" pitchFamily="18" charset="0"/>
              </a:rPr>
              <a:t>неерозивни</a:t>
            </a:r>
            <a:r>
              <a:rPr lang="x-none" sz="1600" b="1" dirty="0">
                <a:latin typeface="Palatino Linotype" pitchFamily="18" charset="0"/>
              </a:rPr>
              <a:t> хронични гастритис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b="1" dirty="0">
                <a:latin typeface="Palatino Linotype" pitchFamily="18" charset="0"/>
              </a:rPr>
              <a:t>специфични облици гастритиса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x-none" sz="16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>
                <a:solidFill>
                  <a:srgbClr val="FF0000"/>
                </a:solidFill>
                <a:latin typeface="Palatino Linotype" pitchFamily="18" charset="0"/>
              </a:rPr>
              <a:t>Ерозивни и </a:t>
            </a:r>
            <a:r>
              <a:rPr lang="x-none" sz="1600" b="1" dirty="0" err="1">
                <a:solidFill>
                  <a:srgbClr val="FF0000"/>
                </a:solidFill>
                <a:latin typeface="Palatino Linotype" pitchFamily="18" charset="0"/>
              </a:rPr>
              <a:t>хеморагијски</a:t>
            </a:r>
            <a:r>
              <a:rPr lang="x-none" sz="1600" b="1" dirty="0">
                <a:solidFill>
                  <a:srgbClr val="FF0000"/>
                </a:solidFill>
                <a:latin typeface="Palatino Linotype" pitchFamily="18" charset="0"/>
              </a:rPr>
              <a:t> гастритис и ерозивне </a:t>
            </a:r>
            <a:r>
              <a:rPr lang="x-none" sz="1600" b="1" dirty="0" err="1">
                <a:solidFill>
                  <a:srgbClr val="FF0000"/>
                </a:solidFill>
                <a:latin typeface="Palatino Linotype" pitchFamily="18" charset="0"/>
              </a:rPr>
              <a:t>гастропатије</a:t>
            </a:r>
            <a:endParaRPr lang="x-none" sz="1600" b="1" dirty="0">
              <a:solidFill>
                <a:srgbClr val="FF0000"/>
              </a:solidFill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>
                <a:latin typeface="Palatino Linotype" pitchFamily="18" charset="0"/>
              </a:rPr>
              <a:t>Дијагноза</a:t>
            </a:r>
            <a:r>
              <a:rPr lang="x-none" sz="1600" dirty="0">
                <a:latin typeface="Palatino Linotype" pitchFamily="18" charset="0"/>
              </a:rPr>
              <a:t> ерозивног гастритиса и </a:t>
            </a:r>
            <a:r>
              <a:rPr lang="x-none" sz="1600" dirty="0" err="1">
                <a:latin typeface="Palatino Linotype" pitchFamily="18" charset="0"/>
              </a:rPr>
              <a:t>гастропатије</a:t>
            </a:r>
            <a:r>
              <a:rPr lang="x-none" sz="1600" dirty="0">
                <a:latin typeface="Palatino Linotype" pitchFamily="18" charset="0"/>
              </a:rPr>
              <a:t> се поставља </a:t>
            </a:r>
            <a:r>
              <a:rPr lang="x-none" sz="1600" b="1" dirty="0" err="1">
                <a:latin typeface="Palatino Linotype" pitchFamily="18" charset="0"/>
              </a:rPr>
              <a:t>ендоскопски</a:t>
            </a:r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>
                <a:latin typeface="Palatino Linotype" pitchFamily="18" charset="0"/>
              </a:rPr>
              <a:t>Клиничка слика: </a:t>
            </a:r>
            <a:r>
              <a:rPr lang="x-none" sz="1600" dirty="0">
                <a:latin typeface="Palatino Linotype" pitchFamily="18" charset="0"/>
              </a:rPr>
              <a:t>крварење из желудачне слузокоже се испољава као драматично горње гастроинтестинално крварење са великим губитком крви или лакше крварење (позитиван окултни тест у столици, необјашњива анемија)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Терапија: превенција: ИПП, </a:t>
            </a:r>
            <a:r>
              <a:rPr lang="x-none" sz="1600" dirty="0" err="1">
                <a:latin typeface="Palatino Linotype" pitchFamily="18" charset="0"/>
              </a:rPr>
              <a:t>сукралфат</a:t>
            </a:r>
            <a:r>
              <a:rPr lang="x-none" sz="1600" dirty="0">
                <a:latin typeface="Palatino Linotype" pitchFamily="18" charset="0"/>
              </a:rPr>
              <a:t>, </a:t>
            </a:r>
            <a:r>
              <a:rPr lang="x-none" sz="1600" dirty="0" err="1">
                <a:latin typeface="Palatino Linotype" pitchFamily="18" charset="0"/>
              </a:rPr>
              <a:t>мизопростол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077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0889551"/>
              </p:ext>
            </p:extLst>
          </p:nvPr>
        </p:nvGraphicFramePr>
        <p:xfrm>
          <a:off x="228600" y="762000"/>
          <a:ext cx="8610600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9240">
                <a:tc>
                  <a:txBody>
                    <a:bodyPr/>
                    <a:lstStyle/>
                    <a:p>
                      <a:r>
                        <a:rPr lang="x-none" b="1" dirty="0" err="1">
                          <a:latin typeface="Palatino Linotype" pitchFamily="18" charset="0"/>
                        </a:rPr>
                        <a:t>Стресогени</a:t>
                      </a:r>
                      <a:r>
                        <a:rPr lang="x-none" b="1" dirty="0">
                          <a:latin typeface="Palatino Linotype" pitchFamily="18" charset="0"/>
                        </a:rPr>
                        <a:t> гастритис (са тешким </a:t>
                      </a:r>
                      <a:r>
                        <a:rPr lang="x-none" b="1" dirty="0" err="1">
                          <a:latin typeface="Palatino Linotype" pitchFamily="18" charset="0"/>
                        </a:rPr>
                        <a:t>обољењима</a:t>
                      </a:r>
                      <a:r>
                        <a:rPr lang="x-none" b="1" dirty="0">
                          <a:latin typeface="Palatino Linotype" pitchFamily="18" charset="0"/>
                        </a:rPr>
                        <a:t>,</a:t>
                      </a:r>
                      <a:r>
                        <a:rPr lang="x-none" b="1" baseline="0" dirty="0">
                          <a:latin typeface="Palatino Linotype" pitchFamily="18" charset="0"/>
                        </a:rPr>
                        <a:t> код болесника у јединицама интензивне неге, </a:t>
                      </a:r>
                      <a:r>
                        <a:rPr lang="x-none" b="1" baseline="0" dirty="0" err="1">
                          <a:latin typeface="Palatino Linotype" pitchFamily="18" charset="0"/>
                        </a:rPr>
                        <a:t>политраума</a:t>
                      </a:r>
                      <a:r>
                        <a:rPr lang="x-none" b="1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b="1" baseline="0" dirty="0" err="1">
                          <a:latin typeface="Palatino Linotype" pitchFamily="18" charset="0"/>
                        </a:rPr>
                        <a:t>хепатична</a:t>
                      </a:r>
                      <a:r>
                        <a:rPr lang="x-none" b="1" baseline="0" dirty="0">
                          <a:latin typeface="Palatino Linotype" pitchFamily="18" charset="0"/>
                        </a:rPr>
                        <a:t>, респираторна </a:t>
                      </a:r>
                      <a:r>
                        <a:rPr lang="x-none" b="1" baseline="0" dirty="0" err="1">
                          <a:latin typeface="Palatino Linotype" pitchFamily="18" charset="0"/>
                        </a:rPr>
                        <a:t>инсуфицијенција</a:t>
                      </a:r>
                      <a:r>
                        <a:rPr lang="x-none" b="1" baseline="0" dirty="0">
                          <a:latin typeface="Palatino Linotype" pitchFamily="18" charset="0"/>
                        </a:rPr>
                        <a:t>, шок, масивне опекотине, сепса)</a:t>
                      </a:r>
                      <a:endParaRPr lang="x-none" b="1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r>
                        <a:rPr lang="x-none" b="1" dirty="0">
                          <a:latin typeface="Palatino Linotype" pitchFamily="18" charset="0"/>
                        </a:rPr>
                        <a:t>Лекови (NSAIL, </a:t>
                      </a:r>
                      <a:r>
                        <a:rPr lang="x-none" b="1" dirty="0" err="1">
                          <a:latin typeface="Palatino Linotype" pitchFamily="18" charset="0"/>
                        </a:rPr>
                        <a:t>KCl</a:t>
                      </a:r>
                      <a:r>
                        <a:rPr lang="x-none" b="1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b="1" dirty="0" err="1">
                          <a:latin typeface="Palatino Linotype" pitchFamily="18" charset="0"/>
                        </a:rPr>
                        <a:t>Fe</a:t>
                      </a:r>
                      <a:r>
                        <a:rPr lang="x-none" b="1" dirty="0">
                          <a:latin typeface="Palatino Linotype" pitchFamily="18" charset="0"/>
                        </a:rPr>
                        <a:t>,</a:t>
                      </a:r>
                      <a:r>
                        <a:rPr lang="x-none" b="1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b="1" baseline="0" dirty="0" err="1">
                          <a:latin typeface="Palatino Linotype" pitchFamily="18" charset="0"/>
                        </a:rPr>
                        <a:t>хемиотерапија</a:t>
                      </a:r>
                      <a:r>
                        <a:rPr lang="x-none" b="1" baseline="0" dirty="0">
                          <a:latin typeface="Palatino Linotype" pitchFamily="18" charset="0"/>
                        </a:rPr>
                        <a:t>, кокаин</a:t>
                      </a:r>
                      <a:r>
                        <a:rPr lang="x-none" b="1" dirty="0">
                          <a:latin typeface="Palatino Linotype" pitchFamily="18" charset="0"/>
                        </a:rPr>
                        <a:t>)</a:t>
                      </a:r>
                      <a:r>
                        <a:rPr lang="x-none" b="1" baseline="0" dirty="0">
                          <a:latin typeface="Palatino Linotype" pitchFamily="18" charset="0"/>
                        </a:rPr>
                        <a:t> </a:t>
                      </a:r>
                      <a:endParaRPr lang="x-none" b="1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r>
                        <a:rPr lang="x-none" b="1" dirty="0">
                          <a:latin typeface="Palatino Linotype" pitchFamily="18" charset="0"/>
                        </a:rPr>
                        <a:t>Алкохол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r>
                        <a:rPr lang="x-none" b="1" dirty="0">
                          <a:latin typeface="Palatino Linotype" pitchFamily="18" charset="0"/>
                        </a:rPr>
                        <a:t>Корозивна средства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r>
                        <a:rPr lang="x-none" b="1" dirty="0">
                          <a:latin typeface="Palatino Linotype" pitchFamily="18" charset="0"/>
                        </a:rPr>
                        <a:t>Трауме и физички агенси</a:t>
                      </a:r>
                    </a:p>
                    <a:p>
                      <a:r>
                        <a:rPr lang="x-none" dirty="0">
                          <a:latin typeface="Palatino Linotype" pitchFamily="18" charset="0"/>
                        </a:rPr>
                        <a:t>Механичко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оштећење: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назогастричне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сонде, напињање при повраћању</a:t>
                      </a:r>
                    </a:p>
                    <a:p>
                      <a:r>
                        <a:rPr lang="x-none" baseline="0" dirty="0" err="1">
                          <a:latin typeface="Palatino Linotype" pitchFamily="18" charset="0"/>
                        </a:rPr>
                        <a:t>Ендоскопска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хемостаза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: ласер, термичке методе,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склерозација</a:t>
                      </a:r>
                      <a:endParaRPr lang="x-none" baseline="0" dirty="0">
                        <a:latin typeface="Palatino Linotype" pitchFamily="18" charset="0"/>
                      </a:endParaRPr>
                    </a:p>
                    <a:p>
                      <a:r>
                        <a:rPr lang="x-none" baseline="0" dirty="0">
                          <a:latin typeface="Palatino Linotype" pitchFamily="18" charset="0"/>
                        </a:rPr>
                        <a:t>Страно тело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r>
                        <a:rPr lang="x-none" b="1" dirty="0">
                          <a:latin typeface="Palatino Linotype" pitchFamily="18" charset="0"/>
                        </a:rPr>
                        <a:t>Зрачење: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антрум</a:t>
                      </a:r>
                      <a:r>
                        <a:rPr lang="x-none" dirty="0">
                          <a:latin typeface="Palatino Linotype" pitchFamily="18" charset="0"/>
                        </a:rPr>
                        <a:t> и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препилорична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регија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r>
                        <a:rPr lang="x-none" b="1" dirty="0">
                          <a:latin typeface="Palatino Linotype" pitchFamily="18" charset="0"/>
                        </a:rPr>
                        <a:t>Васкуларне промене:</a:t>
                      </a:r>
                      <a:r>
                        <a:rPr lang="x-none" b="1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исхемија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, терапијска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емболизација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васкулитиси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r>
                        <a:rPr lang="x-none" b="1" dirty="0" err="1">
                          <a:latin typeface="Palatino Linotype" pitchFamily="18" charset="0"/>
                        </a:rPr>
                        <a:t>Рефлуксне</a:t>
                      </a:r>
                      <a:r>
                        <a:rPr lang="x-none" b="1" dirty="0">
                          <a:latin typeface="Palatino Linotype" pitchFamily="18" charset="0"/>
                        </a:rPr>
                        <a:t> промене: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дуоденогастрични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(након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гастректомије</a:t>
                      </a:r>
                      <a:r>
                        <a:rPr lang="x-none" dirty="0">
                          <a:latin typeface="Palatino Linotype" pitchFamily="18" charset="0"/>
                        </a:rPr>
                        <a:t>) и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гастроезофагеални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рефлукс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r>
                        <a:rPr lang="x-none" b="1" dirty="0" err="1">
                          <a:latin typeface="Palatino Linotype" pitchFamily="18" charset="0"/>
                        </a:rPr>
                        <a:t>Идиопатски</a:t>
                      </a:r>
                      <a:endParaRPr lang="x-none" b="1" dirty="0">
                        <a:latin typeface="Palatino Linotype" pitchFamily="18" charset="0"/>
                      </a:endParaRPr>
                    </a:p>
                    <a:p>
                      <a:r>
                        <a:rPr lang="x-none" b="1" dirty="0">
                          <a:latin typeface="Palatino Linotype" pitchFamily="18" charset="0"/>
                        </a:rPr>
                        <a:t>Спорадични</a:t>
                      </a:r>
                    </a:p>
                    <a:p>
                      <a:r>
                        <a:rPr lang="x-none" b="1" dirty="0">
                          <a:latin typeface="Palatino Linotype" pitchFamily="18" charset="0"/>
                        </a:rPr>
                        <a:t>Дифузни </a:t>
                      </a:r>
                      <a:r>
                        <a:rPr lang="x-none" b="1" dirty="0" err="1">
                          <a:latin typeface="Palatino Linotype" pitchFamily="18" charset="0"/>
                        </a:rPr>
                        <a:t>вариолоформни</a:t>
                      </a:r>
                      <a:r>
                        <a:rPr lang="x-none" b="1" dirty="0">
                          <a:latin typeface="Palatino Linotype" pitchFamily="18" charset="0"/>
                        </a:rPr>
                        <a:t> гастритис </a:t>
                      </a:r>
                      <a:r>
                        <a:rPr lang="x-none" dirty="0">
                          <a:latin typeface="Palatino Linotype" pitchFamily="18" charset="0"/>
                        </a:rPr>
                        <a:t>(хронични ерозивни гастритис,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лимфоцитни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гастритис, удружени са HBP инфекцијом)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81200" y="260866"/>
            <a:ext cx="549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Узроци </a:t>
            </a:r>
            <a:r>
              <a:rPr lang="x-none" b="1" dirty="0" err="1">
                <a:latin typeface="Palatino Linotype" pitchFamily="18" charset="0"/>
              </a:rPr>
              <a:t>хеморагијског</a:t>
            </a:r>
            <a:r>
              <a:rPr lang="x-none" b="1" dirty="0">
                <a:latin typeface="Palatino Linotype" pitchFamily="18" charset="0"/>
              </a:rPr>
              <a:t> (ерозивног) гастритиса</a:t>
            </a:r>
          </a:p>
        </p:txBody>
      </p:sp>
    </p:spTree>
    <p:extLst>
      <p:ext uri="{BB962C8B-B14F-4D97-AF65-F5344CB8AC3E}">
        <p14:creationId xmlns:p14="http://schemas.microsoft.com/office/powerpoint/2010/main" val="34900491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5400"/>
            <a:ext cx="861059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x-none" sz="1600" b="1" dirty="0" err="1">
                <a:solidFill>
                  <a:srgbClr val="FF0000"/>
                </a:solidFill>
                <a:latin typeface="Palatino Linotype" pitchFamily="18" charset="0"/>
              </a:rPr>
              <a:t>Неерозивни</a:t>
            </a:r>
            <a:r>
              <a:rPr lang="x-none" sz="1600" b="1" dirty="0">
                <a:solidFill>
                  <a:srgbClr val="FF0000"/>
                </a:solidFill>
                <a:latin typeface="Palatino Linotype" pitchFamily="18" charset="0"/>
              </a:rPr>
              <a:t> гастритис</a:t>
            </a:r>
          </a:p>
          <a:p>
            <a:pPr algn="ctr">
              <a:lnSpc>
                <a:spcPct val="150000"/>
              </a:lnSpc>
            </a:pPr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Најзначајнији узрочник </a:t>
            </a:r>
            <a:r>
              <a:rPr lang="x-none" sz="1600" dirty="0" err="1">
                <a:latin typeface="Palatino Linotype" pitchFamily="18" charset="0"/>
              </a:rPr>
              <a:t>Хеликобактер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пилори</a:t>
            </a:r>
            <a:r>
              <a:rPr lang="x-none" sz="1600" dirty="0">
                <a:latin typeface="Palatino Linotype" pitchFamily="18" charset="0"/>
              </a:rPr>
              <a:t> инфекција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>
                <a:latin typeface="Palatino Linotype" pitchFamily="18" charset="0"/>
              </a:rPr>
              <a:t>Топографски: </a:t>
            </a:r>
            <a:r>
              <a:rPr lang="x-none" sz="1600" dirty="0">
                <a:latin typeface="Palatino Linotype" pitchFamily="18" charset="0"/>
              </a:rPr>
              <a:t>4 главна типа дистрибуције </a:t>
            </a:r>
            <a:r>
              <a:rPr lang="x-none" sz="1600" dirty="0" err="1">
                <a:latin typeface="Palatino Linotype" pitchFamily="18" charset="0"/>
              </a:rPr>
              <a:t>запаљенских</a:t>
            </a:r>
            <a:r>
              <a:rPr lang="x-none" sz="1600" dirty="0">
                <a:latin typeface="Palatino Linotype" pitchFamily="18" charset="0"/>
              </a:rPr>
              <a:t> промена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 err="1">
                <a:latin typeface="Palatino Linotype" pitchFamily="18" charset="0"/>
              </a:rPr>
              <a:t>Антрални</a:t>
            </a:r>
            <a:r>
              <a:rPr lang="x-none" sz="1600" dirty="0">
                <a:latin typeface="Palatino Linotype" pitchFamily="18" charset="0"/>
              </a:rPr>
              <a:t> гастритис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Корпусни гастритис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 err="1">
                <a:latin typeface="Palatino Linotype" pitchFamily="18" charset="0"/>
              </a:rPr>
              <a:t>Пангастритис</a:t>
            </a:r>
            <a:r>
              <a:rPr lang="x-none" sz="1600" dirty="0">
                <a:latin typeface="Palatino Linotype" pitchFamily="18" charset="0"/>
              </a:rPr>
              <a:t> (корпус+</a:t>
            </a:r>
            <a:r>
              <a:rPr lang="x-none" sz="1600" dirty="0" err="1">
                <a:latin typeface="Palatino Linotype" pitchFamily="18" charset="0"/>
              </a:rPr>
              <a:t>антрум</a:t>
            </a:r>
            <a:r>
              <a:rPr lang="x-none" sz="1600" dirty="0">
                <a:latin typeface="Palatino Linotype" pitchFamily="18" charset="0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 err="1">
                <a:latin typeface="Palatino Linotype" pitchFamily="18" charset="0"/>
              </a:rPr>
              <a:t>Мултифокални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атрофични</a:t>
            </a:r>
            <a:r>
              <a:rPr lang="x-none" sz="1600" dirty="0">
                <a:latin typeface="Palatino Linotype" pitchFamily="18" charset="0"/>
              </a:rPr>
              <a:t> гастритис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 err="1">
                <a:latin typeface="Palatino Linotype" pitchFamily="18" charset="0"/>
              </a:rPr>
              <a:t>Антрални</a:t>
            </a:r>
            <a:r>
              <a:rPr lang="x-none" sz="1600" dirty="0">
                <a:latin typeface="Palatino Linotype" pitchFamily="18" charset="0"/>
              </a:rPr>
              <a:t>, раније гастритис Б, најчешћи, захвата </a:t>
            </a:r>
            <a:r>
              <a:rPr lang="x-none" sz="1600" dirty="0" err="1">
                <a:latin typeface="Palatino Linotype" pitchFamily="18" charset="0"/>
              </a:rPr>
              <a:t>антрум</a:t>
            </a:r>
            <a:r>
              <a:rPr lang="x-none" sz="1600" dirty="0">
                <a:latin typeface="Palatino Linotype" pitchFamily="18" charset="0"/>
              </a:rPr>
              <a:t>, удружен са HBP инфекцијом и </a:t>
            </a:r>
            <a:r>
              <a:rPr lang="x-none" sz="1600" dirty="0" err="1">
                <a:latin typeface="Palatino Linotype" pitchFamily="18" charset="0"/>
              </a:rPr>
              <a:t>дуоденалним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улкусом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>
                <a:latin typeface="Palatino Linotype" pitchFamily="18" charset="0"/>
              </a:rPr>
              <a:t>Корпусни</a:t>
            </a:r>
            <a:r>
              <a:rPr lang="x-none" sz="1600" dirty="0">
                <a:latin typeface="Palatino Linotype" pitchFamily="18" charset="0"/>
              </a:rPr>
              <a:t>, раније гастритис А, тешки </a:t>
            </a:r>
            <a:r>
              <a:rPr lang="x-none" sz="1600" dirty="0" err="1">
                <a:latin typeface="Palatino Linotype" pitchFamily="18" charset="0"/>
              </a:rPr>
              <a:t>атрофичн</a:t>
            </a:r>
            <a:r>
              <a:rPr lang="x-none" sz="1600" dirty="0">
                <a:latin typeface="Palatino Linotype" pitchFamily="18" charset="0"/>
              </a:rPr>
              <a:t> гастритис у основи </a:t>
            </a:r>
            <a:r>
              <a:rPr lang="x-none" sz="1600" dirty="0" err="1">
                <a:latin typeface="Palatino Linotype" pitchFamily="18" charset="0"/>
              </a:rPr>
              <a:t>пернициозне</a:t>
            </a:r>
            <a:r>
              <a:rPr lang="x-none" sz="1600" dirty="0">
                <a:latin typeface="Palatino Linotype" pitchFamily="18" charset="0"/>
              </a:rPr>
              <a:t> анемије, удружен са </a:t>
            </a:r>
            <a:r>
              <a:rPr lang="x-none" sz="1600" dirty="0" err="1">
                <a:latin typeface="Palatino Linotype" pitchFamily="18" charset="0"/>
              </a:rPr>
              <a:t>антралним</a:t>
            </a:r>
            <a:r>
              <a:rPr lang="x-none" sz="1600" dirty="0">
                <a:latin typeface="Palatino Linotype" pitchFamily="18" charset="0"/>
              </a:rPr>
              <a:t> гастритисом (</a:t>
            </a:r>
            <a:r>
              <a:rPr lang="x-none" sz="1600" dirty="0" err="1">
                <a:latin typeface="Palatino Linotype" pitchFamily="18" charset="0"/>
              </a:rPr>
              <a:t>пангастритис</a:t>
            </a:r>
            <a:r>
              <a:rPr lang="x-none" sz="1600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 err="1">
                <a:latin typeface="Palatino Linotype" pitchFamily="18" charset="0"/>
              </a:rPr>
              <a:t>Мултифокални</a:t>
            </a:r>
            <a:r>
              <a:rPr lang="x-none" sz="1600" b="1" dirty="0">
                <a:latin typeface="Palatino Linotype" pitchFamily="18" charset="0"/>
              </a:rPr>
              <a:t> </a:t>
            </a:r>
            <a:r>
              <a:rPr lang="x-none" sz="1600" b="1" dirty="0" err="1">
                <a:latin typeface="Palatino Linotype" pitchFamily="18" charset="0"/>
              </a:rPr>
              <a:t>атрофични</a:t>
            </a:r>
            <a:r>
              <a:rPr lang="x-none" sz="1600" dirty="0">
                <a:latin typeface="Palatino Linotype" pitchFamily="18" charset="0"/>
              </a:rPr>
              <a:t>, чест у популацији са високом </a:t>
            </a:r>
            <a:r>
              <a:rPr lang="x-none" sz="1600" dirty="0" err="1">
                <a:latin typeface="Palatino Linotype" pitchFamily="18" charset="0"/>
              </a:rPr>
              <a:t>инциденцом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улкуса</a:t>
            </a:r>
            <a:r>
              <a:rPr lang="x-none" sz="1600" dirty="0">
                <a:latin typeface="Palatino Linotype" pitchFamily="18" charset="0"/>
              </a:rPr>
              <a:t> и/или </a:t>
            </a:r>
            <a:r>
              <a:rPr lang="x-none" sz="1600" dirty="0" err="1">
                <a:latin typeface="Palatino Linotype" pitchFamily="18" charset="0"/>
              </a:rPr>
              <a:t>карцинома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3156312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1" y="0"/>
            <a:ext cx="8534400" cy="6201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err="1">
                <a:solidFill>
                  <a:srgbClr val="FF0000"/>
                </a:solidFill>
                <a:latin typeface="Palatino Linotype" pitchFamily="18" charset="0"/>
              </a:rPr>
              <a:t>Пернициозна</a:t>
            </a:r>
            <a:r>
              <a:rPr lang="x-none" sz="1600" b="1" dirty="0">
                <a:solidFill>
                  <a:srgbClr val="FF0000"/>
                </a:solidFill>
                <a:latin typeface="Palatino Linotype" pitchFamily="18" charset="0"/>
              </a:rPr>
              <a:t> анемија и </a:t>
            </a:r>
            <a:r>
              <a:rPr lang="x-none" sz="1600" b="1" dirty="0" err="1">
                <a:solidFill>
                  <a:srgbClr val="FF0000"/>
                </a:solidFill>
                <a:latin typeface="Palatino Linotype" pitchFamily="18" charset="0"/>
              </a:rPr>
              <a:t>атрофични</a:t>
            </a:r>
            <a:r>
              <a:rPr lang="x-none" sz="1600" b="1" dirty="0">
                <a:solidFill>
                  <a:srgbClr val="FF0000"/>
                </a:solidFill>
                <a:latin typeface="Palatino Linotype" pitchFamily="18" charset="0"/>
              </a:rPr>
              <a:t> гастритис</a:t>
            </a:r>
          </a:p>
          <a:p>
            <a:pPr>
              <a:lnSpc>
                <a:spcPct val="150000"/>
              </a:lnSpc>
            </a:pPr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Биолошки маркер најтежег облика завршне фазе </a:t>
            </a:r>
            <a:r>
              <a:rPr lang="x-none" sz="1600" dirty="0" err="1">
                <a:latin typeface="Palatino Linotype" pitchFamily="18" charset="0"/>
              </a:rPr>
              <a:t>атрофичног</a:t>
            </a:r>
            <a:r>
              <a:rPr lang="x-none" sz="1600" dirty="0">
                <a:latin typeface="Palatino Linotype" pitchFamily="18" charset="0"/>
              </a:rPr>
              <a:t> гастритиса 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Мегалобласна</a:t>
            </a:r>
            <a:r>
              <a:rPr lang="x-none" sz="1600" dirty="0">
                <a:latin typeface="Palatino Linotype" pitchFamily="18" charset="0"/>
              </a:rPr>
              <a:t> анемија, </a:t>
            </a:r>
            <a:r>
              <a:rPr lang="x-none" sz="1600" dirty="0" err="1">
                <a:latin typeface="Palatino Linotype" pitchFamily="18" charset="0"/>
              </a:rPr>
              <a:t>ахлорхидрија</a:t>
            </a:r>
            <a:r>
              <a:rPr lang="x-none" sz="1600" dirty="0">
                <a:latin typeface="Palatino Linotype" pitchFamily="18" charset="0"/>
              </a:rPr>
              <a:t>, изостанак лучења унутрашњег фактора  и </a:t>
            </a:r>
            <a:r>
              <a:rPr lang="x-none" sz="1600" dirty="0" err="1">
                <a:latin typeface="Palatino Linotype" pitchFamily="18" charset="0"/>
              </a:rPr>
              <a:t>малапсорција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витамна</a:t>
            </a:r>
            <a:r>
              <a:rPr lang="x-none" sz="1600" dirty="0">
                <a:latin typeface="Palatino Linotype" pitchFamily="18" charset="0"/>
              </a:rPr>
              <a:t> Б</a:t>
            </a:r>
            <a:r>
              <a:rPr lang="x-none" sz="1600" baseline="-25000" dirty="0">
                <a:latin typeface="Palatino Linotype" pitchFamily="18" charset="0"/>
              </a:rPr>
              <a:t>12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Ниске серумске вредности </a:t>
            </a:r>
            <a:r>
              <a:rPr lang="x-none" sz="1600" dirty="0" err="1">
                <a:latin typeface="Palatino Linotype" pitchFamily="18" charset="0"/>
              </a:rPr>
              <a:t>пепсиногена</a:t>
            </a:r>
            <a:r>
              <a:rPr lang="x-none" sz="1600" dirty="0">
                <a:latin typeface="Palatino Linotype" pitchFamily="18" charset="0"/>
              </a:rPr>
              <a:t> и ниски однос </a:t>
            </a:r>
            <a:r>
              <a:rPr lang="x-none" sz="1600" dirty="0" err="1">
                <a:latin typeface="Palatino Linotype" pitchFamily="18" charset="0"/>
              </a:rPr>
              <a:t>пепсиноген</a:t>
            </a:r>
            <a:r>
              <a:rPr lang="x-none" sz="1600" dirty="0">
                <a:latin typeface="Palatino Linotype" pitchFamily="18" charset="0"/>
              </a:rPr>
              <a:t> I и II, присутност антитела против унутрашњег фактора, протонске пумпе и </a:t>
            </a:r>
            <a:r>
              <a:rPr lang="x-none" sz="1600" dirty="0" err="1">
                <a:latin typeface="Palatino Linotype" pitchFamily="18" charset="0"/>
              </a:rPr>
              <a:t>пепсиногена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Губитак </a:t>
            </a:r>
            <a:r>
              <a:rPr lang="x-none" sz="1600" dirty="0" err="1">
                <a:latin typeface="Palatino Linotype" pitchFamily="18" charset="0"/>
              </a:rPr>
              <a:t>секреторне</a:t>
            </a:r>
            <a:r>
              <a:rPr lang="x-none" sz="1600" dirty="0">
                <a:latin typeface="Palatino Linotype" pitchFamily="18" charset="0"/>
              </a:rPr>
              <a:t> функције почиње са желудачном киселином, након чега се смањује продукција </a:t>
            </a:r>
            <a:r>
              <a:rPr lang="x-none" sz="1600" dirty="0" err="1">
                <a:latin typeface="Palatino Linotype" pitchFamily="18" charset="0"/>
              </a:rPr>
              <a:t>пепсиногена</a:t>
            </a:r>
            <a:r>
              <a:rPr lang="x-none" sz="1600" dirty="0">
                <a:latin typeface="Palatino Linotype" pitchFamily="18" charset="0"/>
              </a:rPr>
              <a:t> и коначно унутрашњег фактора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Аутоимуност</a:t>
            </a:r>
            <a:r>
              <a:rPr lang="x-none" sz="1600" dirty="0">
                <a:latin typeface="Palatino Linotype" pitchFamily="18" charset="0"/>
              </a:rPr>
              <a:t> доминантан механизам у развоју болести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Пернициозна</a:t>
            </a:r>
            <a:r>
              <a:rPr lang="x-none" sz="1600" dirty="0">
                <a:latin typeface="Palatino Linotype" pitchFamily="18" charset="0"/>
              </a:rPr>
              <a:t> анемија+нормални </a:t>
            </a:r>
            <a:r>
              <a:rPr lang="x-none" sz="1600" dirty="0" err="1">
                <a:latin typeface="Palatino Linotype" pitchFamily="18" charset="0"/>
              </a:rPr>
              <a:t>антрум</a:t>
            </a:r>
            <a:r>
              <a:rPr lang="x-none" sz="1600" dirty="0">
                <a:latin typeface="Palatino Linotype" pitchFamily="18" charset="0"/>
              </a:rPr>
              <a:t>-</a:t>
            </a:r>
            <a:r>
              <a:rPr lang="x-none" sz="1600" dirty="0" err="1">
                <a:latin typeface="Palatino Linotype" pitchFamily="18" charset="0"/>
              </a:rPr>
              <a:t>аутоимунски</a:t>
            </a:r>
            <a:r>
              <a:rPr lang="x-none" sz="1600" dirty="0">
                <a:latin typeface="Palatino Linotype" pitchFamily="18" charset="0"/>
              </a:rPr>
              <a:t> облик болести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Пернициозна</a:t>
            </a:r>
            <a:r>
              <a:rPr lang="x-none" sz="1600" dirty="0">
                <a:latin typeface="Palatino Linotype" pitchFamily="18" charset="0"/>
              </a:rPr>
              <a:t> анемија+</a:t>
            </a:r>
            <a:r>
              <a:rPr lang="x-none" sz="1600" dirty="0" err="1">
                <a:latin typeface="Palatino Linotype" pitchFamily="18" charset="0"/>
              </a:rPr>
              <a:t>хиперемичан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антрум</a:t>
            </a:r>
            <a:r>
              <a:rPr lang="x-none" sz="1600" dirty="0">
                <a:latin typeface="Palatino Linotype" pitchFamily="18" charset="0"/>
              </a:rPr>
              <a:t>- инфекција HBP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err="1">
                <a:solidFill>
                  <a:srgbClr val="FF0000"/>
                </a:solidFill>
                <a:latin typeface="Palatino Linotype" pitchFamily="18" charset="0"/>
              </a:rPr>
              <a:t>Атрофични</a:t>
            </a:r>
            <a:r>
              <a:rPr lang="x-none" sz="1600" b="1" dirty="0">
                <a:solidFill>
                  <a:srgbClr val="FF0000"/>
                </a:solidFill>
                <a:latin typeface="Palatino Linotype" pitchFamily="18" charset="0"/>
              </a:rPr>
              <a:t> гастритис без </a:t>
            </a:r>
            <a:r>
              <a:rPr lang="x-none" sz="1600" b="1" dirty="0" err="1">
                <a:solidFill>
                  <a:srgbClr val="FF0000"/>
                </a:solidFill>
                <a:latin typeface="Palatino Linotype" pitchFamily="18" charset="0"/>
              </a:rPr>
              <a:t>пернициозне</a:t>
            </a:r>
            <a:r>
              <a:rPr lang="x-none" sz="1600" b="1" dirty="0">
                <a:solidFill>
                  <a:srgbClr val="FF0000"/>
                </a:solidFill>
                <a:latin typeface="Palatino Linotype" pitchFamily="18" charset="0"/>
              </a:rPr>
              <a:t> анемије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400" dirty="0" err="1">
                <a:latin typeface="Palatino Linotype" pitchFamily="18" charset="0"/>
              </a:rPr>
              <a:t>Слузница</a:t>
            </a:r>
            <a:r>
              <a:rPr lang="x-none" sz="1400" dirty="0">
                <a:latin typeface="Palatino Linotype" pitchFamily="18" charset="0"/>
              </a:rPr>
              <a:t> </a:t>
            </a:r>
            <a:r>
              <a:rPr lang="x-none" sz="1400" dirty="0" err="1">
                <a:latin typeface="Palatino Linotype" pitchFamily="18" charset="0"/>
              </a:rPr>
              <a:t>ресецираног</a:t>
            </a:r>
            <a:r>
              <a:rPr lang="x-none" sz="1400" dirty="0">
                <a:latin typeface="Palatino Linotype" pitchFamily="18" charset="0"/>
              </a:rPr>
              <a:t> желуца уз </a:t>
            </a:r>
            <a:r>
              <a:rPr lang="x-none" sz="1400" dirty="0" err="1">
                <a:latin typeface="Palatino Linotype" pitchFamily="18" charset="0"/>
              </a:rPr>
              <a:t>стому</a:t>
            </a:r>
            <a:endParaRPr lang="x-none" sz="1400" dirty="0">
              <a:latin typeface="Palatino Linotype" pitchFamily="18" charset="0"/>
            </a:endParaRPr>
          </a:p>
          <a:p>
            <a:endParaRPr lang="x-none" sz="1600" dirty="0"/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5501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7772400" cy="4362450"/>
          </a:xfrm>
        </p:spPr>
        <p:txBody>
          <a:bodyPr>
            <a:normAutofit/>
          </a:bodyPr>
          <a:lstStyle/>
          <a:p>
            <a:r>
              <a:rPr lang="x-none" sz="3100" b="1" dirty="0">
                <a:latin typeface="Palatino Linotype" pitchFamily="18" charset="0"/>
                <a:cs typeface="Arial" pitchFamily="34" charset="0"/>
              </a:rPr>
              <a:t>Основне струковне студије</a:t>
            </a: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r>
              <a:rPr lang="x-none" sz="3100" b="1" dirty="0">
                <a:latin typeface="Palatino Linotype" pitchFamily="18" charset="0"/>
                <a:cs typeface="Arial" pitchFamily="34" charset="0"/>
              </a:rPr>
              <a:t>Интерна медицина са негом</a:t>
            </a: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r>
              <a:rPr lang="x-none" sz="3100" b="1" dirty="0">
                <a:latin typeface="Palatino Linotype" pitchFamily="18" charset="0"/>
                <a:cs typeface="Arial" pitchFamily="34" charset="0"/>
              </a:rPr>
              <a:t>Наставна јединица 11</a:t>
            </a: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r>
              <a:rPr lang="x-none" sz="2400" b="1" dirty="0" err="1">
                <a:latin typeface="Palatino Linotype" pitchFamily="18" charset="0"/>
                <a:cs typeface="Arial" pitchFamily="34" charset="0"/>
              </a:rPr>
              <a:t>Пептички</a:t>
            </a:r>
            <a:r>
              <a:rPr lang="x-none" sz="2400" b="1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x-none" sz="2400" b="1" dirty="0" err="1">
                <a:latin typeface="Palatino Linotype" pitchFamily="18" charset="0"/>
                <a:cs typeface="Arial" pitchFamily="34" charset="0"/>
              </a:rPr>
              <a:t>улкус</a:t>
            </a:r>
            <a:r>
              <a:rPr lang="x-none" sz="2400" b="1" dirty="0">
                <a:latin typeface="Palatino Linotype" pitchFamily="18" charset="0"/>
                <a:cs typeface="Arial" pitchFamily="34" charset="0"/>
              </a:rPr>
              <a:t> желуца у </a:t>
            </a:r>
            <a:r>
              <a:rPr lang="x-none" sz="2400" b="1" dirty="0" err="1">
                <a:latin typeface="Palatino Linotype" pitchFamily="18" charset="0"/>
                <a:cs typeface="Arial" pitchFamily="34" charset="0"/>
              </a:rPr>
              <a:t>дуоденума</a:t>
            </a:r>
            <a:br>
              <a:rPr lang="x-none" sz="2400" b="1" dirty="0">
                <a:latin typeface="Palatino Linotype" pitchFamily="18" charset="0"/>
                <a:cs typeface="Arial" pitchFamily="34" charset="0"/>
              </a:rPr>
            </a:br>
            <a:endParaRPr lang="x-none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1340" y="5981700"/>
            <a:ext cx="6400800" cy="1752600"/>
          </a:xfrm>
        </p:spPr>
        <p:txBody>
          <a:bodyPr>
            <a:normAutofit/>
          </a:bodyPr>
          <a:lstStyle/>
          <a:p>
            <a:r>
              <a:rPr lang="x-none" sz="2800" b="1" dirty="0" err="1">
                <a:solidFill>
                  <a:schemeClr val="tx1"/>
                </a:solidFill>
                <a:latin typeface="Palatino Linotype" pitchFamily="18" charset="0"/>
                <a:cs typeface="Arial" pitchFamily="34" charset="0"/>
              </a:rPr>
              <a:t>Доц</a:t>
            </a:r>
            <a:r>
              <a:rPr lang="x-none" sz="2800" b="1" dirty="0">
                <a:solidFill>
                  <a:schemeClr val="tx1"/>
                </a:solidFill>
                <a:latin typeface="Palatino Linotype" pitchFamily="18" charset="0"/>
                <a:cs typeface="Arial" pitchFamily="34" charset="0"/>
              </a:rPr>
              <a:t>. др Наташа Здравковић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449140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Palatino Linotype" pitchFamily="18" charset="0"/>
                <a:ea typeface="Times New Roman"/>
                <a:cs typeface="Arial" pitchFamily="34" charset="0"/>
              </a:rPr>
              <a:t>Улкусна болест</a:t>
            </a:r>
            <a:endParaRPr lang="en-US" sz="28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839200" cy="52578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1800" b="1" dirty="0">
                <a:latin typeface="Palatino Linotype" pitchFamily="18" charset="0"/>
              </a:rPr>
              <a:t>Дефиниција </a:t>
            </a:r>
          </a:p>
          <a:p>
            <a:pPr>
              <a:lnSpc>
                <a:spcPct val="150000"/>
              </a:lnSpc>
            </a:pPr>
            <a:r>
              <a:rPr lang="ru-RU" sz="1800" b="1" dirty="0">
                <a:latin typeface="Palatino Linotype" pitchFamily="18" charset="0"/>
                <a:ea typeface="Times New Roman"/>
                <a:cs typeface="Arial" pitchFamily="34" charset="0"/>
              </a:rPr>
              <a:t>      Улкусна болест је хронично стање </a:t>
            </a:r>
            <a:r>
              <a:rPr lang="ru-RU" sz="1800" dirty="0">
                <a:latin typeface="Palatino Linotype" pitchFamily="18" charset="0"/>
              </a:rPr>
              <a:t> </a:t>
            </a:r>
            <a:r>
              <a:rPr lang="ru-RU" sz="1800" b="1" dirty="0">
                <a:latin typeface="Palatino Linotype" pitchFamily="18" charset="0"/>
              </a:rPr>
              <a:t>неравнотеже</a:t>
            </a:r>
            <a:r>
              <a:rPr lang="ru-RU" sz="1800" dirty="0">
                <a:latin typeface="Palatino Linotype" pitchFamily="18" charset="0"/>
              </a:rPr>
              <a:t> између корозивног деловања желудачног сока и одбрамбених механизама слузокоже, до које долази дејством разних ендогених и егзогених фактора</a:t>
            </a:r>
            <a:r>
              <a:rPr lang="ru-RU" sz="1800" b="1" dirty="0">
                <a:latin typeface="Palatino Linotype" pitchFamily="18" charset="0"/>
                <a:ea typeface="Times New Roman"/>
                <a:cs typeface="Arial" pitchFamily="34" charset="0"/>
              </a:rPr>
              <a:t>  и  предуслов је за настанак </a:t>
            </a:r>
            <a:r>
              <a:rPr lang="ru-RU" sz="1800" b="1" dirty="0">
                <a:latin typeface="Palatino Linotype" pitchFamily="18" charset="0"/>
              </a:rPr>
              <a:t> пептичког улкуса-пролазног локалног дефекта епитела слузнице</a:t>
            </a:r>
            <a:r>
              <a:rPr lang="ru-RU" sz="1800" dirty="0">
                <a:latin typeface="Palatino Linotype" pitchFamily="18" charset="0"/>
              </a:rPr>
              <a:t>, који се ствара и зараста, зависно од  преваге агресивних или одбрамбених механизама  и примене нефармаколошких и  фармаколошких мера  превенције и лечења</a:t>
            </a:r>
          </a:p>
          <a:p>
            <a:pPr>
              <a:lnSpc>
                <a:spcPct val="150000"/>
              </a:lnSpc>
              <a:buNone/>
            </a:pPr>
            <a:endParaRPr lang="ru-RU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ru-RU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1800" dirty="0">
                <a:latin typeface="Palatino Linotype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336854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858280" cy="792162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Palatino Linotype" pitchFamily="18" charset="0"/>
                <a:ea typeface="Times New Roman"/>
                <a:cs typeface="Arial" pitchFamily="34" charset="0"/>
              </a:rPr>
              <a:t>Улкусна болест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067800" cy="4786346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sr-Cyrl-CS" sz="1600" b="1" dirty="0">
                <a:latin typeface="Palatino Linotype" pitchFamily="18" charset="0"/>
              </a:rPr>
              <a:t>Класификација</a:t>
            </a:r>
          </a:p>
          <a:p>
            <a:pPr lvl="0">
              <a:lnSpc>
                <a:spcPct val="150000"/>
              </a:lnSpc>
              <a:buNone/>
              <a:defRPr/>
            </a:pPr>
            <a:r>
              <a:rPr lang="sr-Cyrl-CS" sz="1600" b="1" dirty="0">
                <a:latin typeface="Palatino Linotype" pitchFamily="18" charset="0"/>
              </a:rPr>
              <a:t>Према локализацији: </a:t>
            </a:r>
          </a:p>
          <a:p>
            <a:pPr lvl="0">
              <a:lnSpc>
                <a:spcPct val="150000"/>
              </a:lnSpc>
              <a:defRPr/>
            </a:pPr>
            <a:r>
              <a:rPr lang="sr-Cyrl-CS" sz="1600" dirty="0">
                <a:latin typeface="Palatino Linotype" pitchFamily="18" charset="0"/>
              </a:rPr>
              <a:t>Дуоденални улкус</a:t>
            </a:r>
          </a:p>
          <a:p>
            <a:pPr lvl="0">
              <a:lnSpc>
                <a:spcPct val="150000"/>
              </a:lnSpc>
              <a:defRPr/>
            </a:pPr>
            <a:r>
              <a:rPr lang="sr-Cyrl-CS" sz="1600" dirty="0">
                <a:latin typeface="Palatino Linotype" pitchFamily="18" charset="0"/>
              </a:rPr>
              <a:t>Гастрични улкус</a:t>
            </a:r>
          </a:p>
          <a:p>
            <a:pPr lvl="0">
              <a:lnSpc>
                <a:spcPct val="150000"/>
              </a:lnSpc>
              <a:defRPr/>
            </a:pPr>
            <a:r>
              <a:rPr lang="sr-Cyrl-CS" sz="1600" dirty="0">
                <a:latin typeface="Palatino Linotype" pitchFamily="18" charset="0"/>
              </a:rPr>
              <a:t>Езофагеални улкус </a:t>
            </a:r>
          </a:p>
          <a:p>
            <a:pPr lvl="0">
              <a:lnSpc>
                <a:spcPct val="150000"/>
              </a:lnSpc>
              <a:defRPr/>
            </a:pPr>
            <a:r>
              <a:rPr lang="sr-Cyrl-CS" sz="1600" dirty="0">
                <a:latin typeface="Palatino Linotype" pitchFamily="18" charset="0"/>
              </a:rPr>
              <a:t>Улцерације ектопичне желудачне слузнице.</a:t>
            </a:r>
          </a:p>
          <a:p>
            <a:pPr lvl="0">
              <a:lnSpc>
                <a:spcPct val="150000"/>
              </a:lnSpc>
              <a:buNone/>
              <a:defRPr/>
            </a:pPr>
            <a:endParaRPr lang="sr-Cyrl-CS" sz="1600" dirty="0">
              <a:latin typeface="Palatino Linotype" pitchFamily="18" charset="0"/>
            </a:endParaRPr>
          </a:p>
          <a:p>
            <a:pPr lvl="0">
              <a:lnSpc>
                <a:spcPct val="150000"/>
              </a:lnSpc>
              <a:buNone/>
              <a:defRPr/>
            </a:pPr>
            <a:r>
              <a:rPr lang="sr-Cyrl-CS" sz="1600" b="1" dirty="0">
                <a:latin typeface="Palatino Linotype" pitchFamily="18" charset="0"/>
              </a:rPr>
              <a:t>Према узроку: </a:t>
            </a:r>
          </a:p>
          <a:p>
            <a:pPr lvl="0">
              <a:lnSpc>
                <a:spcPct val="150000"/>
              </a:lnSpc>
              <a:defRPr/>
            </a:pPr>
            <a:r>
              <a:rPr lang="sr-Cyrl-CS" sz="1600" dirty="0">
                <a:latin typeface="Palatino Linotype" pitchFamily="18" charset="0"/>
              </a:rPr>
              <a:t>Класична улкусна болест (</a:t>
            </a:r>
            <a:r>
              <a:rPr lang="sr-Cyrl-CS" sz="1600" i="1" dirty="0">
                <a:latin typeface="Palatino Linotype" pitchFamily="18" charset="0"/>
              </a:rPr>
              <a:t>Нр+</a:t>
            </a:r>
            <a:r>
              <a:rPr lang="sr-Cyrl-CS" sz="1600" dirty="0">
                <a:latin typeface="Palatino Linotype" pitchFamily="18" charset="0"/>
              </a:rPr>
              <a:t>)</a:t>
            </a:r>
          </a:p>
          <a:p>
            <a:pPr lvl="0">
              <a:lnSpc>
                <a:spcPct val="150000"/>
              </a:lnSpc>
              <a:defRPr/>
            </a:pPr>
            <a:r>
              <a:rPr lang="sr-Cyrl-CS" sz="1600" dirty="0">
                <a:latin typeface="Palatino Linotype" pitchFamily="18" charset="0"/>
              </a:rPr>
              <a:t>Улкусна болест изазвана НСАИЛ</a:t>
            </a:r>
          </a:p>
          <a:p>
            <a:pPr lvl="0">
              <a:lnSpc>
                <a:spcPct val="150000"/>
              </a:lnSpc>
              <a:defRPr/>
            </a:pPr>
            <a:r>
              <a:rPr lang="sr-Cyrl-CS" sz="1600" dirty="0">
                <a:latin typeface="Palatino Linotype" pitchFamily="18" charset="0"/>
              </a:rPr>
              <a:t>Стрес улкус</a:t>
            </a:r>
            <a:endParaRPr lang="sr-Cyrl-CS" sz="1600" dirty="0">
              <a:latin typeface="Palatino Linotype" pitchFamily="18" charset="0"/>
              <a:ea typeface="Times New Roman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sr-Cyrl-CS" sz="1600" dirty="0">
                <a:latin typeface="Palatino Linotype" pitchFamily="18" charset="0"/>
                <a:ea typeface="Times New Roman"/>
                <a:cs typeface="Arial" pitchFamily="34" charset="0"/>
              </a:rPr>
              <a:t>Золингер-Елисонов </a:t>
            </a:r>
            <a:r>
              <a:rPr lang="ru-RU" sz="1600" dirty="0">
                <a:latin typeface="Palatino Linotype" pitchFamily="18" charset="0"/>
                <a:ea typeface="Times New Roman"/>
                <a:cs typeface="Arial" pitchFamily="34" charset="0"/>
              </a:rPr>
              <a:t>синдром</a:t>
            </a:r>
            <a:r>
              <a:rPr lang="ru-RU" sz="1600" dirty="0">
                <a:latin typeface="Palatino Linotype" pitchFamily="18" charset="0"/>
              </a:rPr>
              <a:t> </a:t>
            </a:r>
          </a:p>
          <a:p>
            <a:pPr>
              <a:lnSpc>
                <a:spcPct val="150000"/>
              </a:lnSpc>
              <a:buNone/>
            </a:pPr>
            <a:endParaRPr lang="sr-Cyrl-CS" sz="1400" dirty="0">
              <a:solidFill>
                <a:srgbClr val="FF0000"/>
              </a:solidFill>
            </a:endParaRPr>
          </a:p>
          <a:p>
            <a:pPr>
              <a:buNone/>
            </a:pPr>
            <a:endParaRPr lang="sr-Cyrl-CS" sz="1400" b="1" dirty="0"/>
          </a:p>
          <a:p>
            <a:pPr>
              <a:buNone/>
            </a:pPr>
            <a:endParaRPr lang="ru-RU" sz="1400" b="1" dirty="0">
              <a:solidFill>
                <a:srgbClr val="FF0000"/>
              </a:solidFill>
            </a:endParaRPr>
          </a:p>
          <a:p>
            <a:endParaRPr lang="ru-RU" sz="2000" b="1" dirty="0">
              <a:solidFill>
                <a:srgbClr val="FF0000"/>
              </a:solidFill>
            </a:endParaRPr>
          </a:p>
          <a:p>
            <a:endParaRPr lang="ru-RU" sz="2000" b="1" dirty="0">
              <a:solidFill>
                <a:srgbClr val="FF0000"/>
              </a:solidFill>
            </a:endParaRPr>
          </a:p>
          <a:p>
            <a:endParaRPr lang="en-US" sz="20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760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533400"/>
            <a:ext cx="8229600" cy="86836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br>
              <a:rPr lang="sr-Cyrl-CS" sz="2700" b="1" dirty="0">
                <a:solidFill>
                  <a:srgbClr val="FF0000"/>
                </a:solidFill>
              </a:rPr>
            </a:br>
            <a:r>
              <a:rPr lang="x-none" sz="2700" b="1" dirty="0">
                <a:latin typeface="Palatino Linotype" pitchFamily="18" charset="0"/>
              </a:rPr>
              <a:t>БОЛЕСТИ ЈЕДЊАКА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81000"/>
            <a:ext cx="8501122" cy="5867400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1400" dirty="0"/>
          </a:p>
          <a:p>
            <a:pPr>
              <a:lnSpc>
                <a:spcPct val="150000"/>
              </a:lnSpc>
              <a:buNone/>
            </a:pPr>
            <a:r>
              <a:rPr lang="en-US" sz="1800" b="1" dirty="0">
                <a:latin typeface="Palatino Linotype" pitchFamily="18" charset="0"/>
              </a:rPr>
              <a:t>А. </a:t>
            </a:r>
            <a:r>
              <a:rPr lang="en-US" sz="1800" b="1" dirty="0" err="1">
                <a:latin typeface="Palatino Linotype" pitchFamily="18" charset="0"/>
              </a:rPr>
              <a:t>Уро</a:t>
            </a:r>
            <a:r>
              <a:rPr lang="sr-Cyrl-CS" sz="1800" b="1" dirty="0">
                <a:latin typeface="Palatino Linotype" pitchFamily="18" charset="0"/>
              </a:rPr>
              <a:t>ђ</a:t>
            </a:r>
            <a:r>
              <a:rPr lang="en-US" sz="1800" b="1" dirty="0" err="1">
                <a:latin typeface="Palatino Linotype" pitchFamily="18" charset="0"/>
              </a:rPr>
              <a:t>ене</a:t>
            </a:r>
            <a:r>
              <a:rPr lang="en-US" sz="1800" b="1" dirty="0">
                <a:latin typeface="Palatino Linotype" pitchFamily="18" charset="0"/>
              </a:rPr>
              <a:t> </a:t>
            </a:r>
            <a:r>
              <a:rPr lang="en-US" sz="1800" b="1" dirty="0" err="1">
                <a:latin typeface="Palatino Linotype" pitchFamily="18" charset="0"/>
              </a:rPr>
              <a:t>аномалије</a:t>
            </a:r>
            <a:r>
              <a:rPr lang="en-US" sz="1800" b="1" dirty="0">
                <a:latin typeface="Palatino Linotype" pitchFamily="18" charset="0"/>
              </a:rPr>
              <a:t> </a:t>
            </a:r>
            <a:r>
              <a:rPr lang="en-US" sz="1800" b="1" dirty="0" err="1">
                <a:latin typeface="Palatino Linotype" pitchFamily="18" charset="0"/>
              </a:rPr>
              <a:t>једњака</a:t>
            </a:r>
            <a:endParaRPr lang="sr-Cyrl-CS" sz="18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1800" b="1" dirty="0">
                <a:latin typeface="Palatino Linotype" pitchFamily="18" charset="0"/>
              </a:rPr>
              <a:t>Б. </a:t>
            </a:r>
            <a:r>
              <a:rPr lang="en-US" sz="1800" b="1" dirty="0" err="1">
                <a:latin typeface="Palatino Linotype" pitchFamily="18" charset="0"/>
              </a:rPr>
              <a:t>Повреде</a:t>
            </a:r>
            <a:r>
              <a:rPr lang="en-US" sz="1800" b="1" dirty="0">
                <a:latin typeface="Palatino Linotype" pitchFamily="18" charset="0"/>
              </a:rPr>
              <a:t> и </a:t>
            </a:r>
            <a:r>
              <a:rPr lang="en-US" sz="1800" b="1" dirty="0" err="1">
                <a:latin typeface="Palatino Linotype" pitchFamily="18" charset="0"/>
              </a:rPr>
              <a:t>страна</a:t>
            </a:r>
            <a:r>
              <a:rPr lang="en-US" sz="1800" b="1" dirty="0">
                <a:latin typeface="Palatino Linotype" pitchFamily="18" charset="0"/>
              </a:rPr>
              <a:t> </a:t>
            </a:r>
            <a:r>
              <a:rPr lang="en-US" sz="1800" b="1" dirty="0" err="1">
                <a:latin typeface="Palatino Linotype" pitchFamily="18" charset="0"/>
              </a:rPr>
              <a:t>тела</a:t>
            </a:r>
            <a:r>
              <a:rPr lang="en-US" sz="1800" b="1" dirty="0">
                <a:latin typeface="Palatino Linotype" pitchFamily="18" charset="0"/>
              </a:rPr>
              <a:t> </a:t>
            </a:r>
            <a:r>
              <a:rPr lang="en-US" sz="1800" b="1" dirty="0" err="1">
                <a:latin typeface="Palatino Linotype" pitchFamily="18" charset="0"/>
              </a:rPr>
              <a:t>једњака</a:t>
            </a:r>
            <a:r>
              <a:rPr lang="en-US" sz="1800" b="1" dirty="0">
                <a:latin typeface="Palatino Linotype" pitchFamily="18" charset="0"/>
              </a:rPr>
              <a:t> </a:t>
            </a:r>
            <a:endParaRPr lang="sr-Cyrl-CS" sz="18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sr-Cyrl-CS" sz="1800" b="1" dirty="0">
                <a:latin typeface="Palatino Linotype" pitchFamily="18" charset="0"/>
              </a:rPr>
              <a:t>В</a:t>
            </a:r>
            <a:r>
              <a:rPr lang="en-US" sz="1800" b="1" dirty="0">
                <a:latin typeface="Palatino Linotype" pitchFamily="18" charset="0"/>
              </a:rPr>
              <a:t>. </a:t>
            </a:r>
            <a:r>
              <a:rPr lang="sr-Cyrl-CS" sz="1800" b="1" dirty="0">
                <a:latin typeface="Palatino Linotype" pitchFamily="18" charset="0"/>
              </a:rPr>
              <a:t>З</a:t>
            </a:r>
            <a:r>
              <a:rPr lang="en-US" sz="1800" b="1" dirty="0" err="1">
                <a:latin typeface="Palatino Linotype" pitchFamily="18" charset="0"/>
              </a:rPr>
              <a:t>апаљењск</a:t>
            </a:r>
            <a:r>
              <a:rPr lang="sr-Cyrl-CS" sz="1800" b="1" dirty="0">
                <a:latin typeface="Palatino Linotype" pitchFamily="18" charset="0"/>
              </a:rPr>
              <a:t>е</a:t>
            </a:r>
            <a:r>
              <a:rPr lang="en-US" sz="1800" b="1" dirty="0">
                <a:latin typeface="Palatino Linotype" pitchFamily="18" charset="0"/>
              </a:rPr>
              <a:t> </a:t>
            </a:r>
            <a:r>
              <a:rPr lang="sr-Cyrl-CS" sz="1800" b="1" dirty="0">
                <a:latin typeface="Palatino Linotype" pitchFamily="18" charset="0"/>
              </a:rPr>
              <a:t>болести</a:t>
            </a:r>
            <a:r>
              <a:rPr lang="en-US" sz="1800" b="1" dirty="0">
                <a:latin typeface="Palatino Linotype" pitchFamily="18" charset="0"/>
              </a:rPr>
              <a:t> </a:t>
            </a:r>
            <a:r>
              <a:rPr lang="en-US" sz="1800" b="1" dirty="0" err="1">
                <a:latin typeface="Palatino Linotype" pitchFamily="18" charset="0"/>
              </a:rPr>
              <a:t>једњака</a:t>
            </a:r>
            <a:endParaRPr lang="sr-Cyrl-CS" sz="18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1800" b="1" dirty="0">
                <a:latin typeface="Palatino Linotype" pitchFamily="18" charset="0"/>
              </a:rPr>
              <a:t> </a:t>
            </a:r>
            <a:r>
              <a:rPr lang="sr-Cyrl-CS" sz="1800" b="1" dirty="0">
                <a:latin typeface="Palatino Linotype" pitchFamily="18" charset="0"/>
              </a:rPr>
              <a:t>Г. Друга обољења једњака </a:t>
            </a:r>
          </a:p>
          <a:p>
            <a:pPr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Улкус једњака</a:t>
            </a:r>
          </a:p>
          <a:p>
            <a:pPr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Дивертикулум једњака </a:t>
            </a:r>
          </a:p>
          <a:p>
            <a:pPr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Проширене вене једњака </a:t>
            </a:r>
          </a:p>
          <a:p>
            <a:pPr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Поремећаји мотилитета једњака </a:t>
            </a:r>
          </a:p>
          <a:p>
            <a:pPr>
              <a:lnSpc>
                <a:spcPct val="150000"/>
              </a:lnSpc>
              <a:buNone/>
            </a:pPr>
            <a:r>
              <a:rPr lang="sr-Cyrl-CS" sz="1800" b="1" dirty="0">
                <a:latin typeface="Palatino Linotype" pitchFamily="18" charset="0"/>
              </a:rPr>
              <a:t>Д. Тумори једњака</a:t>
            </a:r>
          </a:p>
        </p:txBody>
      </p:sp>
    </p:spTree>
    <p:extLst>
      <p:ext uri="{BB962C8B-B14F-4D97-AF65-F5344CB8AC3E}">
        <p14:creationId xmlns:p14="http://schemas.microsoft.com/office/powerpoint/2010/main" val="22836249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25400" y="12700"/>
            <a:ext cx="91694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sr-Cyrl-CS" b="1" dirty="0" err="1">
                <a:solidFill>
                  <a:srgbClr val="FF0000"/>
                </a:solidFill>
                <a:latin typeface="Palatino Linotype" pitchFamily="18" charset="0"/>
              </a:rPr>
              <a:t>Етиопатогенеза</a:t>
            </a:r>
            <a:r>
              <a:rPr lang="sr-Cyrl-CS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sr-Cyrl-CS" b="1" dirty="0" err="1">
                <a:solidFill>
                  <a:srgbClr val="FF0000"/>
                </a:solidFill>
                <a:latin typeface="Palatino Linotype" pitchFamily="18" charset="0"/>
              </a:rPr>
              <a:t>улкуса</a:t>
            </a:r>
            <a:r>
              <a:rPr lang="sr-Cyrl-CS" b="1" dirty="0">
                <a:solidFill>
                  <a:srgbClr val="FF0000"/>
                </a:solidFill>
                <a:latin typeface="Palatino Linotype" pitchFamily="18" charset="0"/>
              </a:rPr>
              <a:t> желуца</a:t>
            </a:r>
            <a:r>
              <a:rPr lang="sr-Cyrl-CS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endParaRPr lang="sr-Cyrl-CS" b="1" dirty="0">
              <a:solidFill>
                <a:srgbClr val="FF0000"/>
              </a:solidFill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sr-Cyrl-CS" b="1" dirty="0" err="1">
                <a:latin typeface="Palatino Linotype" pitchFamily="18" charset="0"/>
                <a:cs typeface="Arial" pitchFamily="34" charset="0"/>
              </a:rPr>
              <a:t>Мултифакторијална</a:t>
            </a:r>
            <a:r>
              <a:rPr lang="sr-Cyrl-CS" b="1" dirty="0">
                <a:latin typeface="Palatino Linotype" pitchFamily="18" charset="0"/>
                <a:cs typeface="Arial" pitchFamily="34" charset="0"/>
              </a:rPr>
              <a:t> етиологија хроничног оштећења желудачне </a:t>
            </a:r>
            <a:r>
              <a:rPr lang="sr-Cyrl-CS" b="1" dirty="0" err="1">
                <a:latin typeface="Palatino Linotype" pitchFamily="18" charset="0"/>
                <a:cs typeface="Arial" pitchFamily="34" charset="0"/>
              </a:rPr>
              <a:t>мукозне</a:t>
            </a:r>
            <a:r>
              <a:rPr lang="sr-Cyrl-CS" b="1" dirty="0">
                <a:latin typeface="Palatino Linotype" pitchFamily="18" charset="0"/>
                <a:cs typeface="Arial" pitchFamily="34" charset="0"/>
              </a:rPr>
              <a:t> баријере 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>
                <a:latin typeface="Palatino Linotype" pitchFamily="18" charset="0"/>
                <a:cs typeface="Arial" pitchFamily="34" charset="0"/>
              </a:rPr>
              <a:t>Helicobacter pylori</a:t>
            </a:r>
            <a:r>
              <a:rPr lang="sr-Cyrl-CS" dirty="0">
                <a:latin typeface="Palatino Linotype" pitchFamily="18" charset="0"/>
                <a:cs typeface="Arial" pitchFamily="34" charset="0"/>
              </a:rPr>
              <a:t> 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>
                <a:latin typeface="Palatino Linotype" pitchFamily="18" charset="0"/>
              </a:rPr>
              <a:t>употреба </a:t>
            </a:r>
            <a:r>
              <a:rPr lang="sr-Cyrl-CS" dirty="0" err="1">
                <a:latin typeface="Palatino Linotype" pitchFamily="18" charset="0"/>
              </a:rPr>
              <a:t>улцерогених</a:t>
            </a:r>
            <a:r>
              <a:rPr lang="sr-Cyrl-CS" dirty="0">
                <a:latin typeface="Palatino Linotype" pitchFamily="18" charset="0"/>
              </a:rPr>
              <a:t> лекова (смањују </a:t>
            </a:r>
            <a:r>
              <a:rPr lang="sr-Cyrl-CS" dirty="0" err="1">
                <a:latin typeface="Palatino Linotype" pitchFamily="18" charset="0"/>
              </a:rPr>
              <a:t>простагландинску</a:t>
            </a:r>
            <a:r>
              <a:rPr lang="sr-Cyrl-CS" dirty="0">
                <a:latin typeface="Palatino Linotype" pitchFamily="18" charset="0"/>
              </a:rPr>
              <a:t> протекцију) 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>
                <a:latin typeface="Palatino Linotype" pitchFamily="18" charset="0"/>
                <a:cs typeface="Arial" pitchFamily="34" charset="0"/>
              </a:rPr>
              <a:t>стрес  (</a:t>
            </a:r>
            <a:r>
              <a:rPr lang="sr-Cyrl-CS" dirty="0" err="1">
                <a:latin typeface="Palatino Linotype" pitchFamily="18" charset="0"/>
                <a:cs typeface="Arial" pitchFamily="34" charset="0"/>
              </a:rPr>
              <a:t>ваѕоконстрикторне</a:t>
            </a:r>
            <a:r>
              <a:rPr lang="sr-Cyrl-CS" dirty="0">
                <a:latin typeface="Palatino Linotype" pitchFamily="18" charset="0"/>
                <a:cs typeface="Arial" pitchFamily="34" charset="0"/>
              </a:rPr>
              <a:t> промене у  локалној </a:t>
            </a:r>
            <a:r>
              <a:rPr lang="sr-Cyrl-CS" dirty="0" err="1">
                <a:latin typeface="Palatino Linotype" pitchFamily="18" charset="0"/>
                <a:cs typeface="Arial" pitchFamily="34" charset="0"/>
              </a:rPr>
              <a:t>микроциркулацији</a:t>
            </a:r>
            <a:r>
              <a:rPr lang="sr-Cyrl-CS" dirty="0">
                <a:latin typeface="Palatino Linotype" pitchFamily="18" charset="0"/>
                <a:cs typeface="Arial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 err="1">
                <a:latin typeface="Palatino Linotype" pitchFamily="18" charset="0"/>
                <a:cs typeface="Arial" pitchFamily="34" charset="0"/>
              </a:rPr>
              <a:t>регургитација</a:t>
            </a:r>
            <a:r>
              <a:rPr lang="sr-Cyrl-CS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CS" dirty="0" err="1">
                <a:latin typeface="Palatino Linotype" pitchFamily="18" charset="0"/>
                <a:cs typeface="Arial" pitchFamily="34" charset="0"/>
              </a:rPr>
              <a:t>дуоденалног</a:t>
            </a:r>
            <a:r>
              <a:rPr lang="sr-Cyrl-CS" dirty="0">
                <a:latin typeface="Palatino Linotype" pitchFamily="18" charset="0"/>
                <a:cs typeface="Arial" pitchFamily="34" charset="0"/>
              </a:rPr>
              <a:t> садржаја (соли жучних киселина)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>
                <a:latin typeface="Palatino Linotype" pitchFamily="18" charset="0"/>
              </a:rPr>
              <a:t>генетска </a:t>
            </a:r>
            <a:r>
              <a:rPr lang="sr-Cyrl-CS" dirty="0" err="1">
                <a:latin typeface="Palatino Linotype" pitchFamily="18" charset="0"/>
              </a:rPr>
              <a:t>предиспозиција</a:t>
            </a:r>
            <a:r>
              <a:rPr lang="sr-Cyrl-CS" dirty="0">
                <a:latin typeface="Palatino Linotype" pitchFamily="18" charset="0"/>
              </a:rPr>
              <a:t>-</a:t>
            </a:r>
            <a:r>
              <a:rPr lang="sr-Cyrl-CS" dirty="0" err="1">
                <a:latin typeface="Palatino Linotype" pitchFamily="18" charset="0"/>
              </a:rPr>
              <a:t>инциденца</a:t>
            </a:r>
            <a:r>
              <a:rPr lang="sr-Cyrl-CS" dirty="0">
                <a:latin typeface="Palatino Linotype" pitchFamily="18" charset="0"/>
              </a:rPr>
              <a:t> је већа код </a:t>
            </a:r>
            <a:r>
              <a:rPr lang="en-US" dirty="0">
                <a:latin typeface="Palatino Linotype" pitchFamily="18" charset="0"/>
              </a:rPr>
              <a:t>HLA</a:t>
            </a:r>
            <a:r>
              <a:rPr lang="sr-Cyrl-CS" dirty="0">
                <a:latin typeface="Palatino Linotype" pitchFamily="18" charset="0"/>
              </a:rPr>
              <a:t>-</a:t>
            </a:r>
            <a:r>
              <a:rPr lang="en-US" dirty="0">
                <a:latin typeface="Palatino Linotype" pitchFamily="18" charset="0"/>
              </a:rPr>
              <a:t>B</a:t>
            </a:r>
            <a:r>
              <a:rPr lang="sr-Cyrl-CS" dirty="0">
                <a:latin typeface="Palatino Linotype" pitchFamily="18" charset="0"/>
              </a:rPr>
              <a:t>12,</a:t>
            </a:r>
            <a:r>
              <a:rPr lang="en-US" dirty="0">
                <a:latin typeface="Palatino Linotype" pitchFamily="18" charset="0"/>
              </a:rPr>
              <a:t>B5</a:t>
            </a:r>
            <a:r>
              <a:rPr lang="sr-Cyrl-CS" dirty="0">
                <a:latin typeface="Palatino Linotype" pitchFamily="18" charset="0"/>
              </a:rPr>
              <a:t>, </a:t>
            </a:r>
            <a:r>
              <a:rPr lang="en-US" dirty="0" err="1">
                <a:latin typeface="Palatino Linotype" pitchFamily="18" charset="0"/>
              </a:rPr>
              <a:t>Bv</a:t>
            </a:r>
            <a:r>
              <a:rPr lang="sr-Cyrl-CS" dirty="0">
                <a:latin typeface="Palatino Linotype" pitchFamily="18" charset="0"/>
              </a:rPr>
              <a:t>35 </a:t>
            </a:r>
            <a:r>
              <a:rPr lang="sr-Cyrl-CS" dirty="0" err="1">
                <a:latin typeface="Palatino Linotype" pitchFamily="18" charset="0"/>
              </a:rPr>
              <a:t>фенотипа</a:t>
            </a:r>
            <a:endParaRPr lang="sr-Cyrl-CS" dirty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>
                <a:latin typeface="Palatino Linotype" pitchFamily="18" charset="0"/>
              </a:rPr>
              <a:t>хронични гастритис-хронично упаљена и </a:t>
            </a:r>
            <a:r>
              <a:rPr lang="sr-Cyrl-CS" dirty="0" err="1">
                <a:latin typeface="Palatino Linotype" pitchFamily="18" charset="0"/>
              </a:rPr>
              <a:t>атрофична</a:t>
            </a:r>
            <a:r>
              <a:rPr lang="sr-Cyrl-CS" dirty="0">
                <a:latin typeface="Palatino Linotype" pitchFamily="18" charset="0"/>
              </a:rPr>
              <a:t> желудачна </a:t>
            </a:r>
            <a:r>
              <a:rPr lang="sr-Cyrl-CS" dirty="0" err="1">
                <a:latin typeface="Palatino Linotype" pitchFamily="18" charset="0"/>
              </a:rPr>
              <a:t>мукоза</a:t>
            </a:r>
            <a:endParaRPr lang="sr-Cyrl-C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C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sr-Cyrl-CS" b="1" dirty="0" err="1">
                <a:solidFill>
                  <a:srgbClr val="FF0000"/>
                </a:solidFill>
                <a:latin typeface="Palatino Linotype" pitchFamily="18" charset="0"/>
              </a:rPr>
              <a:t>Етиопатогенеза</a:t>
            </a:r>
            <a:r>
              <a:rPr lang="sr-Cyrl-CS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sr-Cyrl-CS" b="1" dirty="0" err="1">
                <a:solidFill>
                  <a:srgbClr val="FF0000"/>
                </a:solidFill>
                <a:latin typeface="Palatino Linotype" pitchFamily="18" charset="0"/>
              </a:rPr>
              <a:t>улкуса</a:t>
            </a:r>
            <a:r>
              <a:rPr lang="sr-Cyrl-CS" b="1" dirty="0">
                <a:solidFill>
                  <a:srgbClr val="FF0000"/>
                </a:solidFill>
                <a:latin typeface="Palatino Linotype" pitchFamily="18" charset="0"/>
              </a:rPr>
              <a:t> дванаестопалачног црева</a:t>
            </a:r>
          </a:p>
          <a:p>
            <a:pPr>
              <a:lnSpc>
                <a:spcPct val="150000"/>
              </a:lnSpc>
              <a:buNone/>
            </a:pPr>
            <a:r>
              <a:rPr lang="sr-Cyrl-CS" b="1" dirty="0" err="1">
                <a:latin typeface="Palatino Linotype" pitchFamily="18" charset="0"/>
                <a:cs typeface="Arial" pitchFamily="34" charset="0"/>
              </a:rPr>
              <a:t>Мултифакторијална</a:t>
            </a:r>
            <a:r>
              <a:rPr lang="sr-Cyrl-CS" b="1" dirty="0">
                <a:latin typeface="Palatino Linotype" pitchFamily="18" charset="0"/>
                <a:cs typeface="Arial" pitchFamily="34" charset="0"/>
              </a:rPr>
              <a:t> етиологија хроничне преваге </a:t>
            </a:r>
            <a:r>
              <a:rPr lang="sr-Cyrl-CS" b="1" dirty="0">
                <a:latin typeface="Palatino Linotype" pitchFamily="18" charset="0"/>
              </a:rPr>
              <a:t>агресивних чинилаца </a:t>
            </a:r>
            <a:r>
              <a:rPr lang="sr-Latn-CS" b="1" dirty="0" err="1">
                <a:latin typeface="Palatino Linotype" pitchFamily="18" charset="0"/>
              </a:rPr>
              <a:t>HCl</a:t>
            </a:r>
            <a:r>
              <a:rPr lang="sr-Latn-CS" b="1" dirty="0">
                <a:latin typeface="Palatino Linotype" pitchFamily="18" charset="0"/>
              </a:rPr>
              <a:t> </a:t>
            </a:r>
            <a:r>
              <a:rPr lang="sr-Cyrl-CS" b="1" dirty="0">
                <a:latin typeface="Palatino Linotype" pitchFamily="18" charset="0"/>
              </a:rPr>
              <a:t>и пепсина </a:t>
            </a:r>
            <a:r>
              <a:rPr lang="sr-Cyrl-CS" b="1" dirty="0">
                <a:latin typeface="Palatino Linotype" pitchFamily="18" charset="0"/>
                <a:cs typeface="Arial" pitchFamily="34" charset="0"/>
              </a:rPr>
              <a:t>:</a:t>
            </a:r>
            <a:endParaRPr lang="sr-Cyrl-C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CS" dirty="0">
                <a:latin typeface="Palatino Linotype" pitchFamily="18" charset="0"/>
              </a:rPr>
              <a:t>појачана секреција желудачне хлороводоничне киселине, појачана секреција пепсина, </a:t>
            </a:r>
            <a:r>
              <a:rPr lang="sr-Cyrl-CS" dirty="0" err="1">
                <a:latin typeface="Palatino Linotype" pitchFamily="18" charset="0"/>
              </a:rPr>
              <a:t>пептички</a:t>
            </a:r>
            <a:r>
              <a:rPr lang="sr-Cyrl-CS" dirty="0">
                <a:latin typeface="Palatino Linotype" pitchFamily="18" charset="0"/>
              </a:rPr>
              <a:t> </a:t>
            </a:r>
            <a:r>
              <a:rPr lang="sr-Cyrl-CS" dirty="0" err="1">
                <a:latin typeface="Palatino Linotype" pitchFamily="18" charset="0"/>
              </a:rPr>
              <a:t>улкус</a:t>
            </a:r>
            <a:r>
              <a:rPr lang="sr-Cyrl-CS" dirty="0">
                <a:latin typeface="Palatino Linotype" pitchFamily="18" charset="0"/>
              </a:rPr>
              <a:t> се ствара због </a:t>
            </a:r>
            <a:r>
              <a:rPr lang="sr-Cyrl-CS" dirty="0" err="1">
                <a:latin typeface="Palatino Linotype" pitchFamily="18" charset="0"/>
              </a:rPr>
              <a:t>дисбаланса</a:t>
            </a:r>
            <a:r>
              <a:rPr lang="sr-Cyrl-CS" dirty="0">
                <a:latin typeface="Palatino Linotype" pitchFamily="18" charset="0"/>
              </a:rPr>
              <a:t> </a:t>
            </a:r>
            <a:r>
              <a:rPr lang="sr-Latn-CS" dirty="0" err="1">
                <a:latin typeface="Palatino Linotype" pitchFamily="18" charset="0"/>
              </a:rPr>
              <a:t>HCl</a:t>
            </a:r>
            <a:r>
              <a:rPr lang="sr-Cyrl-CS" dirty="0">
                <a:latin typeface="Palatino Linotype" pitchFamily="18" charset="0"/>
              </a:rPr>
              <a:t>-пепсин секреције и одбрамбених фактора </a:t>
            </a:r>
            <a:r>
              <a:rPr lang="sr-Cyrl-CS" dirty="0" err="1">
                <a:latin typeface="Palatino Linotype" pitchFamily="18" charset="0"/>
              </a:rPr>
              <a:t>мукозе</a:t>
            </a:r>
            <a:endParaRPr lang="sr-Cyrl-C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9111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Palatino Linotype" pitchFamily="18" charset="0"/>
                <a:ea typeface="Times New Roman"/>
                <a:cs typeface="Arial" pitchFamily="34" charset="0"/>
              </a:rPr>
              <a:t>Улкусна болест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2400" y="457200"/>
            <a:ext cx="8991600" cy="5943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sr-Cyrl-CS" sz="1600" b="1" dirty="0">
                <a:latin typeface="Palatino Linotype" pitchFamily="18" charset="0"/>
              </a:rPr>
              <a:t>Клиничке карактеристике</a:t>
            </a:r>
          </a:p>
          <a:p>
            <a:pPr>
              <a:lnSpc>
                <a:spcPct val="150000"/>
              </a:lnSpc>
              <a:buNone/>
            </a:pPr>
            <a:r>
              <a:rPr lang="sr-Cyrl-CS" sz="1600" b="1" dirty="0">
                <a:latin typeface="Palatino Linotype" pitchFamily="18" charset="0"/>
              </a:rPr>
              <a:t>Бол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сезонског карактера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ритмичност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периодичност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локализација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Palatino Linotype" pitchFamily="18" charset="0"/>
              </a:rPr>
              <a:t>Бол  више сати након оброка и ноћу, када је желудац празан, карактеристичан је за улкус дуоденума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Palatino Linotype" pitchFamily="18" charset="0"/>
              </a:rPr>
              <a:t>Бол непосредно након јела-карактеристичан је за желудачни улкус</a:t>
            </a:r>
          </a:p>
          <a:p>
            <a:pPr>
              <a:lnSpc>
                <a:spcPct val="150000"/>
              </a:lnSpc>
              <a:buNone/>
            </a:pPr>
            <a:r>
              <a:rPr lang="sr-Cyrl-CS" sz="1600" b="1" dirty="0" err="1">
                <a:latin typeface="Palatino Linotype" pitchFamily="18" charset="0"/>
              </a:rPr>
              <a:t>Диспептични</a:t>
            </a:r>
            <a:r>
              <a:rPr lang="sr-Cyrl-CS" sz="1600" b="1" dirty="0">
                <a:latin typeface="Palatino Linotype" pitchFamily="18" charset="0"/>
              </a:rPr>
              <a:t> симптоми  (</a:t>
            </a:r>
            <a:r>
              <a:rPr lang="ru-RU" sz="1600" b="1" dirty="0">
                <a:latin typeface="Palatino Linotype" pitchFamily="18" charset="0"/>
              </a:rPr>
              <a:t>неспецифични)</a:t>
            </a:r>
            <a:endParaRPr lang="sr-Cyrl-CS" sz="16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>
                <a:latin typeface="Palatino Linotype" pitchFamily="18" charset="0"/>
              </a:rPr>
              <a:t>повраћање, подригивање, абдоминална дистензија, неподношење хране, поремећај апетита</a:t>
            </a:r>
            <a:endParaRPr lang="sr-Cyrl-CS" sz="16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8666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Palatino Linotype" pitchFamily="18" charset="0"/>
                <a:ea typeface="Times New Roman"/>
                <a:cs typeface="Arial" pitchFamily="34" charset="0"/>
              </a:rPr>
              <a:t>Улкусна болест</a:t>
            </a:r>
            <a:endParaRPr lang="en-US" sz="2800" dirty="0">
              <a:latin typeface="Palatino Linotype" pitchFamily="18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700" y="914400"/>
            <a:ext cx="8915400" cy="56388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sr-Cyrl-CS" dirty="0"/>
          </a:p>
          <a:p>
            <a:pPr>
              <a:lnSpc>
                <a:spcPct val="170000"/>
              </a:lnSpc>
              <a:buNone/>
            </a:pPr>
            <a:r>
              <a:rPr lang="ru-RU" sz="6400" b="1" dirty="0">
                <a:latin typeface="Palatino Linotype" pitchFamily="18" charset="0"/>
              </a:rPr>
              <a:t>Компликације </a:t>
            </a:r>
          </a:p>
          <a:p>
            <a:pPr>
              <a:lnSpc>
                <a:spcPct val="170000"/>
              </a:lnSpc>
              <a:buNone/>
            </a:pPr>
            <a:r>
              <a:rPr lang="ru-RU" sz="6400" dirty="0">
                <a:latin typeface="Palatino Linotype" pitchFamily="18" charset="0"/>
              </a:rPr>
              <a:t> (понекад је прве манифестациј</a:t>
            </a:r>
            <a:r>
              <a:rPr lang="sr-Latn-CS" sz="6400" dirty="0">
                <a:latin typeface="Palatino Linotype" pitchFamily="18" charset="0"/>
              </a:rPr>
              <a:t>a</a:t>
            </a:r>
            <a:r>
              <a:rPr lang="ru-RU" sz="6400" dirty="0">
                <a:latin typeface="Palatino Linotype" pitchFamily="18" charset="0"/>
              </a:rPr>
              <a:t> болести)</a:t>
            </a:r>
          </a:p>
          <a:p>
            <a:pPr>
              <a:lnSpc>
                <a:spcPct val="170000"/>
              </a:lnSpc>
            </a:pPr>
            <a:r>
              <a:rPr lang="ru-RU" sz="6400" b="1" dirty="0">
                <a:latin typeface="Palatino Linotype" pitchFamily="18" charset="0"/>
              </a:rPr>
              <a:t>крварења</a:t>
            </a:r>
            <a:r>
              <a:rPr lang="ru-RU" sz="6400" dirty="0">
                <a:latin typeface="Palatino Linotype" pitchFamily="18" charset="0"/>
              </a:rPr>
              <a:t> из  лезија, која могу бити и масивна, праћена хематемезом и меленом</a:t>
            </a:r>
          </a:p>
          <a:p>
            <a:pPr>
              <a:lnSpc>
                <a:spcPct val="170000"/>
              </a:lnSpc>
            </a:pPr>
            <a:r>
              <a:rPr lang="ru-RU" sz="6400" b="1" dirty="0">
                <a:latin typeface="Palatino Linotype" pitchFamily="18" charset="0"/>
              </a:rPr>
              <a:t>перфорација улкуса </a:t>
            </a:r>
            <a:r>
              <a:rPr lang="ru-RU" sz="6400" dirty="0">
                <a:latin typeface="Palatino Linotype" pitchFamily="18" charset="0"/>
              </a:rPr>
              <a:t>и изливања  у трбушну дупљу </a:t>
            </a:r>
          </a:p>
          <a:p>
            <a:pPr>
              <a:lnSpc>
                <a:spcPct val="170000"/>
              </a:lnSpc>
            </a:pPr>
            <a:r>
              <a:rPr lang="ru-RU" sz="6400" b="1" dirty="0">
                <a:latin typeface="Palatino Linotype" pitchFamily="18" charset="0"/>
              </a:rPr>
              <a:t>пенетрација  </a:t>
            </a:r>
            <a:r>
              <a:rPr lang="ru-RU" sz="6400" dirty="0">
                <a:latin typeface="Palatino Linotype" pitchFamily="18" charset="0"/>
              </a:rPr>
              <a:t>у околне паренхимске органе</a:t>
            </a:r>
          </a:p>
          <a:p>
            <a:pPr>
              <a:lnSpc>
                <a:spcPct val="170000"/>
              </a:lnSpc>
            </a:pPr>
            <a:r>
              <a:rPr lang="ru-RU" sz="6400" dirty="0">
                <a:latin typeface="Palatino Linotype" pitchFamily="18" charset="0"/>
              </a:rPr>
              <a:t>анемија због окултног  ГИТ крваререња -код недијагностикованог или неизлеченог улкуса (или ерозија слузнице)</a:t>
            </a:r>
          </a:p>
          <a:p>
            <a:pPr>
              <a:lnSpc>
                <a:spcPct val="170000"/>
              </a:lnSpc>
            </a:pPr>
            <a:endParaRPr lang="sr-Cyrl-CS" sz="64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r>
              <a:rPr lang="sr-Cyrl-CS" sz="6400" dirty="0">
                <a:latin typeface="Palatino Linotype" pitchFamily="18" charset="0"/>
              </a:rPr>
              <a:t>Изражена диспепсија и стални болови, уз друге симптоме као што је губитак телесне тежине, анорексија, повраћање или потешкоће при гутању, </a:t>
            </a:r>
            <a:r>
              <a:rPr lang="sr-Cyrl-CS" sz="6400" dirty="0" err="1">
                <a:latin typeface="Palatino Linotype" pitchFamily="18" charset="0"/>
              </a:rPr>
              <a:t>хепатомегалија,кахексија</a:t>
            </a:r>
            <a:r>
              <a:rPr lang="sr-Cyrl-CS" sz="6400" dirty="0">
                <a:latin typeface="Palatino Linotype" pitchFamily="18" charset="0"/>
              </a:rPr>
              <a:t>,  палпабилна епигастричка маса, увећане лимфне жлезде, указују на </a:t>
            </a:r>
            <a:r>
              <a:rPr lang="sr-Cyrl-CS" sz="6400" b="1" dirty="0">
                <a:latin typeface="Palatino Linotype" pitchFamily="18" charset="0"/>
              </a:rPr>
              <a:t>малигну алтерацију</a:t>
            </a:r>
          </a:p>
          <a:p>
            <a:pPr>
              <a:lnSpc>
                <a:spcPct val="170000"/>
              </a:lnSpc>
              <a:buNone/>
            </a:pPr>
            <a:r>
              <a:rPr lang="sr-Cyrl-CS" sz="6400" dirty="0">
                <a:latin typeface="Palatino Linotype" pitchFamily="18" charset="0"/>
              </a:rPr>
              <a:t> </a:t>
            </a:r>
          </a:p>
          <a:p>
            <a:pPr>
              <a:lnSpc>
                <a:spcPct val="170000"/>
              </a:lnSpc>
              <a:buNone/>
            </a:pPr>
            <a:r>
              <a:rPr lang="sr-Cyrl-CS" sz="6400" dirty="0">
                <a:latin typeface="Palatino Linotype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75871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Palatino Linotype" pitchFamily="18" charset="0"/>
                <a:ea typeface="Times New Roman"/>
                <a:cs typeface="Arial" pitchFamily="34" charset="0"/>
              </a:rPr>
              <a:t>Улкусна болест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685800"/>
            <a:ext cx="8715404" cy="575789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sr-Cyrl-CS" sz="1800" b="1" dirty="0">
                <a:latin typeface="Palatino Linotype" pitchFamily="18" charset="0"/>
              </a:rPr>
              <a:t>Дијагноза</a:t>
            </a:r>
          </a:p>
          <a:p>
            <a:pPr>
              <a:lnSpc>
                <a:spcPct val="150000"/>
              </a:lnSpc>
              <a:buNone/>
            </a:pPr>
            <a:r>
              <a:rPr lang="sr-Cyrl-CS" sz="1800" dirty="0">
                <a:latin typeface="Palatino Linotype" pitchFamily="18" charset="0"/>
              </a:rPr>
              <a:t>Поставља се на основу података које пружају:</a:t>
            </a:r>
          </a:p>
          <a:p>
            <a:pPr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анамнеза (симптоми и присутни фактори ризика)</a:t>
            </a:r>
          </a:p>
          <a:p>
            <a:pPr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клинички преглед(објективни знаци)</a:t>
            </a:r>
          </a:p>
          <a:p>
            <a:pPr>
              <a:lnSpc>
                <a:spcPct val="150000"/>
              </a:lnSpc>
              <a:buNone/>
            </a:pPr>
            <a:r>
              <a:rPr lang="sr-Cyrl-CS" sz="1800" dirty="0">
                <a:latin typeface="Palatino Linotype" pitchFamily="18" charset="0"/>
              </a:rPr>
              <a:t>       - у блажим формама неспецифична болна осетљивост у епигастријуму, </a:t>
            </a:r>
          </a:p>
          <a:p>
            <a:pPr>
              <a:lnSpc>
                <a:spcPct val="150000"/>
              </a:lnSpc>
              <a:buNone/>
            </a:pPr>
            <a:r>
              <a:rPr lang="sr-Cyrl-CS" sz="1800" dirty="0">
                <a:latin typeface="Palatino Linotype" pitchFamily="18" charset="0"/>
              </a:rPr>
              <a:t>       развој компликација-бледило, малаксалост, потхрањеност, </a:t>
            </a:r>
            <a:r>
              <a:rPr lang="sr-Cyrl-CS" sz="1800" dirty="0" err="1">
                <a:latin typeface="Palatino Linotype" pitchFamily="18" charset="0"/>
              </a:rPr>
              <a:t>принудан</a:t>
            </a:r>
            <a:r>
              <a:rPr lang="sr-Cyrl-CS" sz="1800" dirty="0">
                <a:latin typeface="Palatino Linotype" pitchFamily="18" charset="0"/>
              </a:rPr>
              <a:t> положај, </a:t>
            </a:r>
          </a:p>
          <a:p>
            <a:pPr>
              <a:lnSpc>
                <a:spcPct val="150000"/>
              </a:lnSpc>
              <a:buNone/>
            </a:pPr>
            <a:r>
              <a:rPr lang="sr-Cyrl-CS" sz="1800" dirty="0">
                <a:latin typeface="Palatino Linotype" pitchFamily="18" charset="0"/>
              </a:rPr>
              <a:t>       у случају перфорације, пенетрације и илеуса-слика акутног абдомена</a:t>
            </a:r>
          </a:p>
          <a:p>
            <a:pPr>
              <a:lnSpc>
                <a:spcPct val="150000"/>
              </a:lnSpc>
            </a:pPr>
            <a:r>
              <a:rPr lang="sr-Cyrl-CS" sz="1800" dirty="0" err="1">
                <a:latin typeface="Palatino Linotype" pitchFamily="18" charset="0"/>
              </a:rPr>
              <a:t>ендоскопија</a:t>
            </a:r>
            <a:r>
              <a:rPr lang="sr-Cyrl-CS" sz="1800" dirty="0">
                <a:latin typeface="Palatino Linotype" pitchFamily="18" charset="0"/>
              </a:rPr>
              <a:t>   са биопсијом за ХБП и ПХ налаз</a:t>
            </a:r>
          </a:p>
          <a:p>
            <a:pPr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контрастна радиографија и радиоскопија</a:t>
            </a:r>
            <a:endParaRPr lang="ru-RU" sz="1800" dirty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sr-Cyrl-CS" sz="1800" dirty="0">
              <a:latin typeface="Palatino Linotype" pitchFamily="18" charset="0"/>
            </a:endParaRPr>
          </a:p>
          <a:p>
            <a:pPr marL="176213" indent="-176213" algn="just">
              <a:lnSpc>
                <a:spcPct val="150000"/>
              </a:lnSpc>
              <a:buClr>
                <a:srgbClr val="FF7575"/>
              </a:buClr>
              <a:buFont typeface="Wingdings" pitchFamily="2" charset="2"/>
              <a:buChar char="£"/>
              <a:tabLst>
                <a:tab pos="2066925" algn="l"/>
              </a:tabLst>
              <a:defRPr/>
            </a:pPr>
            <a:endParaRPr lang="sr-Cyrl-CS" sz="1600" b="1" dirty="0">
              <a:latin typeface="Palatino Linotype" pitchFamily="18" charset="0"/>
            </a:endParaRPr>
          </a:p>
          <a:p>
            <a:pPr marL="176213" indent="-176213" algn="just">
              <a:lnSpc>
                <a:spcPct val="150000"/>
              </a:lnSpc>
              <a:buClr>
                <a:srgbClr val="FF7575"/>
              </a:buClr>
              <a:buFont typeface="Wingdings" pitchFamily="2" charset="2"/>
              <a:buChar char="£"/>
              <a:tabLst>
                <a:tab pos="2066925" algn="l"/>
              </a:tabLst>
              <a:defRPr/>
            </a:pPr>
            <a:endParaRPr lang="sr-Cyrl-CS" sz="1600" b="1" dirty="0">
              <a:latin typeface="Palatino Linotype" pitchFamily="18" charset="0"/>
            </a:endParaRPr>
          </a:p>
          <a:p>
            <a:pPr marL="176213" indent="-176213" algn="just">
              <a:lnSpc>
                <a:spcPct val="150000"/>
              </a:lnSpc>
              <a:buClr>
                <a:srgbClr val="FF7575"/>
              </a:buClr>
              <a:buFont typeface="Wingdings" pitchFamily="2" charset="2"/>
              <a:buChar char="£"/>
              <a:tabLst>
                <a:tab pos="2066925" algn="l"/>
              </a:tabLst>
              <a:defRPr/>
            </a:pPr>
            <a:endParaRPr lang="sr-Cyrl-CS" sz="1600" b="1" dirty="0">
              <a:latin typeface="Palatino Linotype" pitchFamily="18" charset="0"/>
            </a:endParaRPr>
          </a:p>
          <a:p>
            <a:pPr marL="176213" indent="-176213" algn="just">
              <a:buClr>
                <a:srgbClr val="FF7575"/>
              </a:buClr>
              <a:buFont typeface="Wingdings" pitchFamily="2" charset="2"/>
              <a:buChar char="£"/>
              <a:tabLst>
                <a:tab pos="2066925" algn="l"/>
              </a:tabLst>
              <a:defRPr/>
            </a:pPr>
            <a:endParaRPr lang="sr-Cyrl-CS" sz="1400" b="1" dirty="0">
              <a:latin typeface="Arial" charset="0"/>
            </a:endParaRPr>
          </a:p>
          <a:p>
            <a:pPr marL="176213" indent="-176213" algn="just">
              <a:buClr>
                <a:srgbClr val="FF7575"/>
              </a:buClr>
              <a:buFont typeface="Wingdings" pitchFamily="2" charset="2"/>
              <a:buChar char="£"/>
              <a:tabLst>
                <a:tab pos="2066925" algn="l"/>
              </a:tabLst>
              <a:defRPr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705053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5888"/>
            <a:ext cx="8991600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x-none" b="1" dirty="0">
                <a:latin typeface="Palatino Linotype" pitchFamily="18" charset="0"/>
              </a:rPr>
              <a:t>Терапија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 err="1">
                <a:latin typeface="Palatino Linotype" pitchFamily="18" charset="0"/>
              </a:rPr>
              <a:t>Нефармаколошке</a:t>
            </a:r>
            <a:r>
              <a:rPr lang="sr-Cyrl-CS" dirty="0">
                <a:latin typeface="Palatino Linotype" pitchFamily="18" charset="0"/>
              </a:rPr>
              <a:t> мере лечења- контрола и елиминација фактора ризика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>
                <a:latin typeface="Palatino Linotype" pitchFamily="18" charset="0"/>
              </a:rPr>
              <a:t>Фармаколошке мере</a:t>
            </a:r>
          </a:p>
          <a:p>
            <a:pPr>
              <a:lnSpc>
                <a:spcPct val="150000"/>
              </a:lnSpc>
              <a:defRPr/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x-none" dirty="0">
              <a:latin typeface="Palatino Linotype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113660"/>
              </p:ext>
            </p:extLst>
          </p:nvPr>
        </p:nvGraphicFramePr>
        <p:xfrm>
          <a:off x="4900612" y="1202388"/>
          <a:ext cx="4090988" cy="5486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09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87897">
                <a:tc>
                  <a:txBody>
                    <a:bodyPr/>
                    <a:lstStyle/>
                    <a:p>
                      <a:r>
                        <a:rPr lang="x-none" sz="1600" b="1" dirty="0">
                          <a:latin typeface="Palatino Linotype" pitchFamily="18" charset="0"/>
                        </a:rPr>
                        <a:t>Антациди</a:t>
                      </a:r>
                    </a:p>
                    <a:p>
                      <a:r>
                        <a:rPr lang="x-none" sz="1600" b="0" dirty="0">
                          <a:latin typeface="Palatino Linotype" pitchFamily="18" charset="0"/>
                        </a:rPr>
                        <a:t>Al-hidroksid, 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Mg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-karbonat 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gel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Mg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 hidroksid (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gastal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x-none" sz="1600" b="0" dirty="0" err="1">
                          <a:latin typeface="Palatino Linotype" pitchFamily="18" charset="0"/>
                        </a:rPr>
                        <a:t>Hidrotalcit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 (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Rupurut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x-none" sz="1600" b="0" dirty="0">
                          <a:latin typeface="Palatino Linotype" pitchFamily="18" charset="0"/>
                        </a:rPr>
                        <a:t>Al-Na-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dihidroksikarbonat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 (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Kompensan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x-none" sz="1600" b="0" dirty="0" err="1">
                          <a:latin typeface="Palatino Linotype" pitchFamily="18" charset="0"/>
                        </a:rPr>
                        <a:t>Ca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-karbonat, 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Mg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-karbonat (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Rennie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x-none" sz="1600" b="0" dirty="0">
                          <a:latin typeface="Palatino Linotype" pitchFamily="18" charset="0"/>
                        </a:rPr>
                        <a:t>Al-hidroksid, 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Mg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-hidroksid , 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simetikon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 (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Duobloc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)</a:t>
                      </a: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8756">
                <a:tc>
                  <a:txBody>
                    <a:bodyPr/>
                    <a:lstStyle/>
                    <a:p>
                      <a:r>
                        <a:rPr lang="x-none" sz="1600" b="1" dirty="0">
                          <a:latin typeface="Palatino Linotype" pitchFamily="18" charset="0"/>
                        </a:rPr>
                        <a:t>Антагонисти</a:t>
                      </a:r>
                      <a:r>
                        <a:rPr lang="x-none" sz="1600" b="1" baseline="0" dirty="0">
                          <a:latin typeface="Palatino Linotype" pitchFamily="18" charset="0"/>
                        </a:rPr>
                        <a:t> H2 рецептора</a:t>
                      </a:r>
                    </a:p>
                    <a:p>
                      <a:r>
                        <a:rPr lang="x-none" sz="1600" baseline="0" dirty="0" err="1">
                          <a:latin typeface="Palatino Linotype" pitchFamily="18" charset="0"/>
                        </a:rPr>
                        <a:t>Cimetidin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 (</a:t>
                      </a:r>
                      <a:r>
                        <a:rPr lang="x-none" sz="1600" baseline="0" dirty="0" err="1">
                          <a:latin typeface="Palatino Linotype" pitchFamily="18" charset="0"/>
                        </a:rPr>
                        <a:t>Belomet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x-none" sz="1600" baseline="0" dirty="0" err="1">
                          <a:latin typeface="Palatino Linotype" pitchFamily="18" charset="0"/>
                        </a:rPr>
                        <a:t>Ranitidin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 (PEPTORAN, </a:t>
                      </a:r>
                      <a:r>
                        <a:rPr lang="x-none" sz="1600" baseline="0" dirty="0" err="1">
                          <a:latin typeface="Palatino Linotype" pitchFamily="18" charset="0"/>
                        </a:rPr>
                        <a:t>Ranital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sz="1600" baseline="0" dirty="0" err="1">
                          <a:latin typeface="Palatino Linotype" pitchFamily="18" charset="0"/>
                        </a:rPr>
                        <a:t>Ranibos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sz="1600" baseline="0" dirty="0" err="1">
                          <a:latin typeface="Palatino Linotype" pitchFamily="18" charset="0"/>
                        </a:rPr>
                        <a:t>Ulcodin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x-none" sz="1600" baseline="0" dirty="0" err="1">
                          <a:latin typeface="Palatino Linotype" pitchFamily="18" charset="0"/>
                        </a:rPr>
                        <a:t>Famotidin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 (</a:t>
                      </a:r>
                      <a:r>
                        <a:rPr lang="x-none" sz="1600" baseline="0" dirty="0" err="1">
                          <a:latin typeface="Palatino Linotype" pitchFamily="18" charset="0"/>
                        </a:rPr>
                        <a:t>Famosan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sz="1600" baseline="0" dirty="0" err="1">
                          <a:latin typeface="Palatino Linotype" pitchFamily="18" charset="0"/>
                        </a:rPr>
                        <a:t>Ulfamid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x-none" sz="1600" baseline="0" dirty="0" err="1">
                          <a:latin typeface="Palatino Linotype" pitchFamily="18" charset="0"/>
                        </a:rPr>
                        <a:t>Nizatidin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 (</a:t>
                      </a:r>
                      <a:r>
                        <a:rPr lang="x-none" sz="1600" baseline="0" dirty="0" err="1">
                          <a:latin typeface="Palatino Linotype" pitchFamily="18" charset="0"/>
                        </a:rPr>
                        <a:t>Axid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)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9616">
                <a:tc>
                  <a:txBody>
                    <a:bodyPr/>
                    <a:lstStyle/>
                    <a:p>
                      <a:r>
                        <a:rPr lang="x-none" sz="1600" b="1" dirty="0" err="1">
                          <a:latin typeface="Palatino Linotype" pitchFamily="18" charset="0"/>
                        </a:rPr>
                        <a:t>Инхибитори</a:t>
                      </a:r>
                      <a:r>
                        <a:rPr lang="x-none" sz="1600" b="1" dirty="0">
                          <a:latin typeface="Palatino Linotype" pitchFamily="18" charset="0"/>
                        </a:rPr>
                        <a:t> протонске пумпе</a:t>
                      </a:r>
                    </a:p>
                    <a:p>
                      <a:r>
                        <a:rPr lang="x-none" sz="1600" dirty="0" err="1">
                          <a:latin typeface="Palatino Linotype" pitchFamily="18" charset="0"/>
                        </a:rPr>
                        <a:t>Omeprazol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 (</a:t>
                      </a:r>
                      <a:r>
                        <a:rPr lang="x-none" sz="1600" dirty="0" err="1">
                          <a:latin typeface="Palatino Linotype" pitchFamily="18" charset="0"/>
                        </a:rPr>
                        <a:t>Omepro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sz="1600" dirty="0" err="1">
                          <a:latin typeface="Palatino Linotype" pitchFamily="18" charset="0"/>
                        </a:rPr>
                        <a:t>Zeprom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x-none" sz="1600" dirty="0" err="1">
                          <a:latin typeface="Palatino Linotype" pitchFamily="18" charset="0"/>
                        </a:rPr>
                        <a:t>Pantoprazol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 (</a:t>
                      </a:r>
                      <a:r>
                        <a:rPr lang="x-none" sz="1600" dirty="0" err="1">
                          <a:latin typeface="Palatino Linotype" pitchFamily="18" charset="0"/>
                        </a:rPr>
                        <a:t>Controloc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x-none" sz="1600" dirty="0" err="1">
                          <a:latin typeface="Palatino Linotype" pitchFamily="18" charset="0"/>
                        </a:rPr>
                        <a:t>Lansoprazol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sz="1600" dirty="0" err="1">
                          <a:latin typeface="Palatino Linotype" pitchFamily="18" charset="0"/>
                        </a:rPr>
                        <a:t>Lanzul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)</a:t>
                      </a: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0475">
                <a:tc>
                  <a:txBody>
                    <a:bodyPr/>
                    <a:lstStyle/>
                    <a:p>
                      <a:r>
                        <a:rPr lang="x-none" sz="1600" b="1" dirty="0">
                          <a:latin typeface="Palatino Linotype" pitchFamily="18" charset="0"/>
                        </a:rPr>
                        <a:t>Остали</a:t>
                      </a:r>
                    </a:p>
                    <a:p>
                      <a:r>
                        <a:rPr lang="x-none" sz="1600" dirty="0" err="1">
                          <a:latin typeface="Palatino Linotype" pitchFamily="18" charset="0"/>
                        </a:rPr>
                        <a:t>Ranitidin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-bizmut-</a:t>
                      </a:r>
                      <a:r>
                        <a:rPr lang="x-none" sz="1600" dirty="0" err="1">
                          <a:latin typeface="Palatino Linotype" pitchFamily="18" charset="0"/>
                        </a:rPr>
                        <a:t>citrat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 (</a:t>
                      </a:r>
                      <a:r>
                        <a:rPr lang="x-none" sz="1600" dirty="0" err="1">
                          <a:latin typeface="Palatino Linotype" pitchFamily="18" charset="0"/>
                        </a:rPr>
                        <a:t>Pylorid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x-none" sz="1600" dirty="0" err="1">
                          <a:latin typeface="Palatino Linotype" pitchFamily="18" charset="0"/>
                        </a:rPr>
                        <a:t>Sukralfat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 (</a:t>
                      </a:r>
                      <a:r>
                        <a:rPr lang="x-none" sz="1600" dirty="0" err="1">
                          <a:latin typeface="Palatino Linotype" pitchFamily="18" charset="0"/>
                        </a:rPr>
                        <a:t>Venter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)</a:t>
                      </a: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2700" y="140855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x-none" dirty="0">
                <a:latin typeface="Palatino Linotype" pitchFamily="18" charset="0"/>
              </a:rPr>
              <a:t>Данас IPP су терапија избора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x-none" dirty="0">
                <a:latin typeface="Palatino Linotype" pitchFamily="18" charset="0"/>
              </a:rPr>
              <a:t>Ако </a:t>
            </a:r>
            <a:r>
              <a:rPr lang="x-none" dirty="0" err="1">
                <a:latin typeface="Palatino Linotype" pitchFamily="18" charset="0"/>
              </a:rPr>
              <a:t>улкус</a:t>
            </a:r>
            <a:r>
              <a:rPr lang="x-none" dirty="0">
                <a:latin typeface="Palatino Linotype" pitchFamily="18" charset="0"/>
              </a:rPr>
              <a:t> не зацели након 8-12 недеља терапије, </a:t>
            </a:r>
            <a:r>
              <a:rPr lang="x-none" dirty="0" err="1">
                <a:latin typeface="Palatino Linotype" pitchFamily="18" charset="0"/>
              </a:rPr>
              <a:t>говоромо</a:t>
            </a:r>
            <a:r>
              <a:rPr lang="x-none" dirty="0">
                <a:latin typeface="Palatino Linotype" pitchFamily="18" charset="0"/>
              </a:rPr>
              <a:t> о </a:t>
            </a:r>
            <a:r>
              <a:rPr lang="x-none" dirty="0" err="1">
                <a:latin typeface="Palatino Linotype" pitchFamily="18" charset="0"/>
              </a:rPr>
              <a:t>рефрактерним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улкусима</a:t>
            </a: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9426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865188"/>
          </a:xfrm>
        </p:spPr>
        <p:txBody>
          <a:bodyPr>
            <a:normAutofit/>
          </a:bodyPr>
          <a:lstStyle/>
          <a:p>
            <a:pPr algn="ctr"/>
            <a:r>
              <a:rPr lang="x-none" sz="2800" b="1" dirty="0">
                <a:latin typeface="Palatino Linotype" pitchFamily="18" charset="0"/>
              </a:rPr>
              <a:t>Терапија </a:t>
            </a:r>
            <a:r>
              <a:rPr lang="x-none" sz="2800" b="1" dirty="0" err="1">
                <a:latin typeface="Palatino Linotype" pitchFamily="18" charset="0"/>
              </a:rPr>
              <a:t>Хеликобактер</a:t>
            </a:r>
            <a:r>
              <a:rPr lang="x-none" sz="2800" b="1" dirty="0">
                <a:latin typeface="Palatino Linotype" pitchFamily="18" charset="0"/>
              </a:rPr>
              <a:t> </a:t>
            </a:r>
            <a:r>
              <a:rPr lang="x-none" sz="2800" b="1" dirty="0" err="1">
                <a:latin typeface="Palatino Linotype" pitchFamily="18" charset="0"/>
              </a:rPr>
              <a:t>пилори</a:t>
            </a:r>
            <a:r>
              <a:rPr lang="x-none" sz="2800" b="1" dirty="0">
                <a:latin typeface="Palatino Linotype" pitchFamily="18" charset="0"/>
              </a:rPr>
              <a:t> инфекције</a:t>
            </a:r>
            <a:endParaRPr lang="en-US" sz="2800" dirty="0">
              <a:latin typeface="Palatino Linotype" pitchFamily="18" charset="0"/>
            </a:endParaRPr>
          </a:p>
        </p:txBody>
      </p:sp>
      <p:sp>
        <p:nvSpPr>
          <p:cNvPr id="58371" name="Content Placeholder 2"/>
          <p:cNvSpPr>
            <a:spLocks noGrp="1"/>
          </p:cNvSpPr>
          <p:nvPr>
            <p:ph sz="half" idx="1"/>
          </p:nvPr>
        </p:nvSpPr>
        <p:spPr>
          <a:xfrm>
            <a:off x="76200" y="1341438"/>
            <a:ext cx="4033838" cy="55165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u="sng" dirty="0" err="1">
                <a:solidFill>
                  <a:schemeClr val="tx2"/>
                </a:solidFill>
                <a:latin typeface="Palatino Linotype" pitchFamily="18" charset="0"/>
              </a:rPr>
              <a:t>Први</a:t>
            </a:r>
            <a:r>
              <a:rPr lang="en-US" sz="2000" b="1" u="sng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000" b="1" u="sng" dirty="0" err="1">
                <a:solidFill>
                  <a:schemeClr val="tx2"/>
                </a:solidFill>
                <a:latin typeface="Palatino Linotype" pitchFamily="18" charset="0"/>
              </a:rPr>
              <a:t>избор,тројна</a:t>
            </a:r>
            <a:r>
              <a:rPr lang="en-US" sz="2000" b="1" u="sng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000" b="1" u="sng" dirty="0" err="1">
                <a:solidFill>
                  <a:schemeClr val="tx2"/>
                </a:solidFill>
                <a:latin typeface="Palatino Linotype" pitchFamily="18" charset="0"/>
              </a:rPr>
              <a:t>терапија</a:t>
            </a:r>
            <a:r>
              <a:rPr lang="en-US" sz="2000" b="1" u="sng" dirty="0">
                <a:solidFill>
                  <a:schemeClr val="tx2"/>
                </a:solidFill>
                <a:latin typeface="Palatino Linotype" pitchFamily="18" charset="0"/>
              </a:rPr>
              <a:t>:</a:t>
            </a:r>
          </a:p>
          <a:p>
            <a:pPr>
              <a:buFont typeface="Wingdings 2" pitchFamily="18" charset="2"/>
              <a:buNone/>
            </a:pPr>
            <a:endParaRPr lang="sl-SI" sz="2000" u="sng" dirty="0">
              <a:latin typeface="Palatino Linotype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x-none" sz="2000" dirty="0">
                <a:latin typeface="Palatino Linotype" pitchFamily="18" charset="0"/>
              </a:rPr>
              <a:t>IPP</a:t>
            </a:r>
            <a:r>
              <a:rPr lang="sl-SI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два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пута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дневно</a:t>
            </a:r>
            <a:endParaRPr lang="sl-SI" sz="2000" dirty="0">
              <a:latin typeface="Palatino Linotype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sl-SI" sz="2000" dirty="0">
                <a:latin typeface="Palatino Linotype" pitchFamily="18" charset="0"/>
              </a:rPr>
              <a:t>Clarithromycin 2x500mg</a:t>
            </a:r>
          </a:p>
          <a:p>
            <a:pPr lvl="1">
              <a:buFont typeface="Wingdings" pitchFamily="2" charset="2"/>
              <a:buChar char="Ø"/>
            </a:pPr>
            <a:r>
              <a:rPr lang="sl-SI" sz="2000" dirty="0">
                <a:latin typeface="Palatino Linotype" pitchFamily="18" charset="0"/>
              </a:rPr>
              <a:t>Amoxycillin 2x1000mg</a:t>
            </a:r>
            <a:endParaRPr lang="en-US" sz="2000" dirty="0">
              <a:latin typeface="Palatino Linotype" pitchFamily="18" charset="0"/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latin typeface="Palatino Linotype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>
                <a:latin typeface="Palatino Linotype" pitchFamily="18" charset="0"/>
              </a:rPr>
              <a:t>IPP</a:t>
            </a:r>
            <a:r>
              <a:rPr lang="sl-SI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два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пута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дневно</a:t>
            </a:r>
            <a:endParaRPr lang="en-US" sz="2000" dirty="0">
              <a:latin typeface="Palatino Linotype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>
                <a:latin typeface="Palatino Linotype" pitchFamily="18" charset="0"/>
              </a:rPr>
              <a:t>Clarithromycin 2x250mg,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Metronidazol</a:t>
            </a:r>
            <a:r>
              <a:rPr lang="en-US" sz="2000" dirty="0">
                <a:latin typeface="Palatino Linotype" pitchFamily="18" charset="0"/>
              </a:rPr>
              <a:t> 2x500mg</a:t>
            </a:r>
          </a:p>
          <a:p>
            <a:pPr lvl="1">
              <a:buFont typeface="Wingdings" pitchFamily="2" charset="2"/>
              <a:buChar char="Ø"/>
            </a:pPr>
            <a:endParaRPr lang="en-US" sz="2000" dirty="0">
              <a:latin typeface="Palatino Linotype" pitchFamily="18" charset="0"/>
            </a:endParaRPr>
          </a:p>
          <a:p>
            <a:pPr lvl="1" algn="ctr">
              <a:buFont typeface="Wingdings 2" pitchFamily="18" charset="2"/>
              <a:buNone/>
            </a:pPr>
            <a:r>
              <a:rPr lang="en-US" sz="2000" dirty="0">
                <a:latin typeface="Palatino Linotype" pitchFamily="18" charset="0"/>
              </a:rPr>
              <a:t>7 </a:t>
            </a:r>
            <a:r>
              <a:rPr lang="en-US" sz="2000" dirty="0" err="1">
                <a:latin typeface="Palatino Linotype" pitchFamily="18" charset="0"/>
              </a:rPr>
              <a:t>дана</a:t>
            </a:r>
            <a:endParaRPr lang="sl-SI" sz="2000" dirty="0">
              <a:latin typeface="Palatino Linotype" pitchFamily="18" charset="0"/>
            </a:endParaRPr>
          </a:p>
          <a:p>
            <a:endParaRPr lang="sl-SI" sz="2000" u="sng" dirty="0">
              <a:latin typeface="Palatino Linotype" pitchFamily="18" charset="0"/>
            </a:endParaRPr>
          </a:p>
          <a:p>
            <a:endParaRPr lang="sl-SI" sz="2000" u="sng" dirty="0">
              <a:latin typeface="Palatino Linotype" pitchFamily="18" charset="0"/>
            </a:endParaRPr>
          </a:p>
          <a:p>
            <a:endParaRPr lang="en-US" dirty="0"/>
          </a:p>
        </p:txBody>
      </p:sp>
      <p:sp>
        <p:nvSpPr>
          <p:cNvPr id="58372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371600"/>
            <a:ext cx="5181600" cy="501332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en-US" sz="2000" b="1" u="sng" dirty="0" err="1">
                <a:solidFill>
                  <a:schemeClr val="tx2"/>
                </a:solidFill>
                <a:latin typeface="Palatino Linotype" pitchFamily="18" charset="0"/>
              </a:rPr>
              <a:t>Други</a:t>
            </a:r>
            <a:r>
              <a:rPr lang="en-US" sz="2000" b="1" u="sng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000" b="1" u="sng" dirty="0" err="1">
                <a:solidFill>
                  <a:schemeClr val="tx2"/>
                </a:solidFill>
                <a:latin typeface="Palatino Linotype" pitchFamily="18" charset="0"/>
              </a:rPr>
              <a:t>избор,четворострука</a:t>
            </a:r>
            <a:r>
              <a:rPr lang="en-US" sz="2000" b="1" u="sng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000" b="1" u="sng" dirty="0" err="1">
                <a:solidFill>
                  <a:schemeClr val="tx2"/>
                </a:solidFill>
                <a:latin typeface="Palatino Linotype" pitchFamily="18" charset="0"/>
              </a:rPr>
              <a:t>терапија</a:t>
            </a:r>
            <a:r>
              <a:rPr lang="x-none" sz="2000" b="1" u="sng" dirty="0">
                <a:solidFill>
                  <a:schemeClr val="tx2"/>
                </a:solidFill>
                <a:latin typeface="Palatino Linotype" pitchFamily="18" charset="0"/>
              </a:rPr>
              <a:t>:</a:t>
            </a:r>
            <a:endParaRPr lang="sl-SI" sz="2000" b="1" dirty="0">
              <a:latin typeface="Palatino Linotype" pitchFamily="18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sl-SI" sz="2400" dirty="0">
              <a:latin typeface="Palatino Linotype" pitchFamily="18" charset="0"/>
            </a:endParaRP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x-none" sz="2000" dirty="0">
                <a:latin typeface="Palatino Linotype" pitchFamily="18" charset="0"/>
              </a:rPr>
              <a:t>IPP</a:t>
            </a:r>
            <a:r>
              <a:rPr lang="sl-SI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два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пута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дневно</a:t>
            </a:r>
            <a:endParaRPr lang="sl-SI" sz="2000" dirty="0">
              <a:latin typeface="Palatino Linotype" pitchFamily="18" charset="0"/>
            </a:endParaRP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sl-SI" sz="2000" dirty="0">
                <a:latin typeface="Palatino Linotype" pitchFamily="18" charset="0"/>
              </a:rPr>
              <a:t>Bizmutsalicilat ili subcitrat 4x120mg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sl-SI" sz="2000" dirty="0">
                <a:latin typeface="Palatino Linotype" pitchFamily="18" charset="0"/>
              </a:rPr>
              <a:t> Metronidazol 3x500mg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sl-SI" sz="2000" dirty="0">
                <a:latin typeface="Palatino Linotype" pitchFamily="18" charset="0"/>
              </a:rPr>
              <a:t>Tetraciklin 4x500mg</a:t>
            </a:r>
            <a:endParaRPr lang="en-US" sz="2000" dirty="0">
              <a:latin typeface="Palatino Linotype" pitchFamily="18" charset="0"/>
            </a:endParaRP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endParaRPr lang="en-US" sz="2000" dirty="0">
              <a:latin typeface="Palatino Linotype" pitchFamily="18" charset="0"/>
            </a:endParaRPr>
          </a:p>
          <a:p>
            <a:pPr lvl="1" algn="ctr">
              <a:lnSpc>
                <a:spcPct val="90000"/>
              </a:lnSpc>
              <a:buFont typeface="Wingdings 2" pitchFamily="18" charset="2"/>
              <a:buNone/>
            </a:pPr>
            <a:r>
              <a:rPr lang="en-US" sz="2000" dirty="0">
                <a:latin typeface="Palatino Linotype" pitchFamily="18" charset="0"/>
              </a:rPr>
              <a:t>7 </a:t>
            </a:r>
            <a:r>
              <a:rPr lang="en-US" sz="2000" dirty="0" err="1">
                <a:latin typeface="Palatino Linotype" pitchFamily="18" charset="0"/>
              </a:rPr>
              <a:t>дана</a:t>
            </a:r>
            <a:endParaRPr lang="en-US" sz="2000" dirty="0">
              <a:latin typeface="Palatino Linotype" pitchFamily="18" charset="0"/>
            </a:endParaRP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endParaRPr lang="en-US" sz="2000" dirty="0">
              <a:latin typeface="Palatino Linotype" pitchFamily="18" charset="0"/>
            </a:endParaRP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endParaRPr lang="sl-SI" sz="2000" dirty="0">
              <a:latin typeface="Palatino Linotype" pitchFamily="18" charset="0"/>
            </a:endParaRPr>
          </a:p>
          <a:p>
            <a:pPr lvl="1">
              <a:lnSpc>
                <a:spcPct val="90000"/>
              </a:lnSpc>
            </a:pPr>
            <a:endParaRPr lang="sl-SI" sz="2000" dirty="0">
              <a:latin typeface="Palatino Linotype" pitchFamily="18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x-none" sz="2000" u="sng" dirty="0">
                <a:latin typeface="Palatino Linotype" pitchFamily="18" charset="0"/>
              </a:rPr>
              <a:t>Ако</a:t>
            </a:r>
            <a:r>
              <a:rPr lang="sl-SI" sz="2000" u="sng" dirty="0">
                <a:latin typeface="Palatino Linotype" pitchFamily="18" charset="0"/>
              </a:rPr>
              <a:t> </a:t>
            </a:r>
            <a:r>
              <a:rPr lang="en-US" sz="2000" u="sng" dirty="0" err="1">
                <a:latin typeface="Palatino Linotype" pitchFamily="18" charset="0"/>
              </a:rPr>
              <a:t>нема</a:t>
            </a:r>
            <a:r>
              <a:rPr lang="en-US" sz="2000" u="sng" dirty="0">
                <a:latin typeface="Palatino Linotype" pitchFamily="18" charset="0"/>
              </a:rPr>
              <a:t> </a:t>
            </a:r>
            <a:r>
              <a:rPr lang="en-US" sz="2000" u="sng" dirty="0" err="1">
                <a:latin typeface="Palatino Linotype" pitchFamily="18" charset="0"/>
              </a:rPr>
              <a:t>бизмута</a:t>
            </a:r>
            <a:r>
              <a:rPr lang="sl-SI" sz="2000" u="sng" dirty="0">
                <a:latin typeface="Palatino Linotype" pitchFamily="18" charset="0"/>
              </a:rPr>
              <a:t>, </a:t>
            </a:r>
            <a:r>
              <a:rPr lang="x-none" sz="2000" u="sng" dirty="0">
                <a:latin typeface="Palatino Linotype" pitchFamily="18" charset="0"/>
              </a:rPr>
              <a:t>IPP</a:t>
            </a:r>
            <a:r>
              <a:rPr lang="sl-SI" sz="2000" u="sng" dirty="0">
                <a:latin typeface="Palatino Linotype" pitchFamily="18" charset="0"/>
              </a:rPr>
              <a:t> </a:t>
            </a:r>
            <a:r>
              <a:rPr lang="en-US" sz="2000" u="sng" dirty="0" err="1">
                <a:latin typeface="Palatino Linotype" pitchFamily="18" charset="0"/>
              </a:rPr>
              <a:t>тројна</a:t>
            </a:r>
            <a:r>
              <a:rPr lang="en-US" sz="2000" u="sng" dirty="0">
                <a:latin typeface="Palatino Linotype" pitchFamily="18" charset="0"/>
              </a:rPr>
              <a:t> </a:t>
            </a:r>
            <a:r>
              <a:rPr lang="en-US" sz="2000" u="sng" dirty="0" err="1">
                <a:latin typeface="Palatino Linotype" pitchFamily="18" charset="0"/>
              </a:rPr>
              <a:t>терапија</a:t>
            </a:r>
            <a:r>
              <a:rPr lang="sl-SI" sz="2000" u="sng" dirty="0">
                <a:latin typeface="Palatino Linotype" pitchFamily="18" charset="0"/>
              </a:rPr>
              <a:t>, </a:t>
            </a:r>
            <a:r>
              <a:rPr lang="en-US" sz="2000" u="sng" dirty="0" err="1">
                <a:latin typeface="Palatino Linotype" pitchFamily="18" charset="0"/>
              </a:rPr>
              <a:t>промена</a:t>
            </a:r>
            <a:r>
              <a:rPr lang="en-US" sz="2000" u="sng" dirty="0">
                <a:latin typeface="Palatino Linotype" pitchFamily="18" charset="0"/>
              </a:rPr>
              <a:t> </a:t>
            </a:r>
            <a:r>
              <a:rPr lang="en-US" sz="2000" u="sng" dirty="0" err="1">
                <a:latin typeface="Palatino Linotype" pitchFamily="18" charset="0"/>
              </a:rPr>
              <a:t>антибиотика</a:t>
            </a:r>
            <a:endParaRPr lang="sl-SI" sz="2000" u="sng" dirty="0">
              <a:latin typeface="Palatino Linotype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688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sr-Cyrl-CS" sz="2800" b="1" dirty="0">
                <a:latin typeface="Palatino Linotype" pitchFamily="18" charset="0"/>
                <a:ea typeface="Times New Roman"/>
                <a:cs typeface="Arial" pitchFamily="34" charset="0"/>
              </a:rPr>
              <a:t>Золингер-Елисонов </a:t>
            </a:r>
            <a:r>
              <a:rPr lang="ru-RU" sz="2800" b="1" dirty="0">
                <a:latin typeface="Palatino Linotype" pitchFamily="18" charset="0"/>
                <a:ea typeface="Times New Roman"/>
                <a:cs typeface="Arial" pitchFamily="34" charset="0"/>
              </a:rPr>
              <a:t>синдром</a:t>
            </a:r>
            <a:endParaRPr lang="en-US" sz="28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239312" cy="492922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sr-Cyrl-CS" sz="1400" b="1" dirty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sr-Cyrl-CS" sz="1600" b="1" dirty="0">
                <a:latin typeface="Palatino Linotype" pitchFamily="18" charset="0"/>
                <a:cs typeface="Arial" pitchFamily="34" charset="0"/>
              </a:rPr>
              <a:t>Дефиниција</a:t>
            </a:r>
          </a:p>
          <a:p>
            <a:pPr>
              <a:lnSpc>
                <a:spcPct val="150000"/>
              </a:lnSpc>
            </a:pPr>
            <a:r>
              <a:rPr lang="sr-Cyrl-CS" sz="1600" b="1" dirty="0">
                <a:latin typeface="Palatino Linotype" pitchFamily="18" charset="0"/>
                <a:ea typeface="Times New Roman"/>
                <a:cs typeface="Arial" pitchFamily="34" charset="0"/>
              </a:rPr>
              <a:t>      </a:t>
            </a:r>
            <a:r>
              <a:rPr lang="sr-Cyrl-CS" sz="1600" dirty="0" err="1">
                <a:latin typeface="Palatino Linotype" pitchFamily="18" charset="0"/>
                <a:ea typeface="Times New Roman"/>
                <a:cs typeface="Arial" pitchFamily="34" charset="0"/>
              </a:rPr>
              <a:t>Золингер</a:t>
            </a:r>
            <a:r>
              <a:rPr lang="sr-Cyrl-CS" sz="1600" dirty="0">
                <a:latin typeface="Palatino Linotype" pitchFamily="18" charset="0"/>
                <a:ea typeface="Times New Roman"/>
                <a:cs typeface="Arial" pitchFamily="34" charset="0"/>
              </a:rPr>
              <a:t>-</a:t>
            </a:r>
            <a:r>
              <a:rPr lang="sr-Cyrl-CS" sz="1600" dirty="0" err="1">
                <a:latin typeface="Palatino Linotype" pitchFamily="18" charset="0"/>
                <a:ea typeface="Times New Roman"/>
                <a:cs typeface="Arial" pitchFamily="34" charset="0"/>
              </a:rPr>
              <a:t>Елисонов</a:t>
            </a:r>
            <a:r>
              <a:rPr lang="sr-Cyrl-CS" sz="1600" dirty="0">
                <a:latin typeface="Palatino Linotype" pitchFamily="18" charset="0"/>
                <a:ea typeface="Times New Roman"/>
                <a:cs typeface="Arial" pitchFamily="34" charset="0"/>
              </a:rPr>
              <a:t> </a:t>
            </a:r>
            <a:r>
              <a:rPr lang="ru-RU" sz="1600" dirty="0">
                <a:latin typeface="Palatino Linotype" pitchFamily="18" charset="0"/>
                <a:ea typeface="Times New Roman"/>
                <a:cs typeface="Arial" pitchFamily="34" charset="0"/>
              </a:rPr>
              <a:t>синдром 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је клинички синдром који настаје због повећане секреције 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sr-Cyrl-CS" sz="1600" dirty="0">
                <a:latin typeface="Palatino Linotype" pitchFamily="18" charset="0"/>
                <a:cs typeface="Arial" pitchFamily="34" charset="0"/>
              </a:rPr>
              <a:t>             желудачне киселине условљене ендокриним тумором (гастрином) и манифестује као </a:t>
            </a:r>
          </a:p>
          <a:p>
            <a:pPr marL="354013" lvl="1">
              <a:lnSpc>
                <a:spcPct val="150000"/>
              </a:lnSpc>
              <a:buClr>
                <a:srgbClr val="C00000"/>
              </a:buClr>
              <a:buNone/>
              <a:tabLst>
                <a:tab pos="2066925" algn="l"/>
              </a:tabLst>
            </a:pPr>
            <a:r>
              <a:rPr lang="sr-Cyrl-CS" sz="1600" b="1" dirty="0">
                <a:latin typeface="Palatino Linotype" pitchFamily="18" charset="0"/>
                <a:cs typeface="Arial" pitchFamily="34" charset="0"/>
              </a:rPr>
              <a:t>            </a:t>
            </a:r>
            <a:r>
              <a:rPr lang="sr-Cyrl-CS" sz="1600" b="1" dirty="0" err="1">
                <a:latin typeface="Palatino Linotype" pitchFamily="18" charset="0"/>
                <a:cs typeface="Arial" pitchFamily="34" charset="0"/>
              </a:rPr>
              <a:t>рецидивантна</a:t>
            </a:r>
            <a:r>
              <a:rPr lang="sr-Cyrl-CS" sz="1600" b="1" dirty="0">
                <a:latin typeface="Palatino Linotype" pitchFamily="18" charset="0"/>
                <a:cs typeface="Arial" pitchFamily="34" charset="0"/>
              </a:rPr>
              <a:t> и прогресивна </a:t>
            </a:r>
            <a:r>
              <a:rPr lang="sr-Cyrl-CS" sz="1600" b="1" dirty="0" err="1">
                <a:latin typeface="Palatino Linotype" pitchFamily="18" charset="0"/>
                <a:cs typeface="Arial" pitchFamily="34" charset="0"/>
              </a:rPr>
              <a:t>улкусна</a:t>
            </a:r>
            <a:r>
              <a:rPr lang="sr-Cyrl-CS" sz="1600" b="1" dirty="0">
                <a:latin typeface="Palatino Linotype" pitchFamily="18" charset="0"/>
                <a:cs typeface="Arial" pitchFamily="34" charset="0"/>
              </a:rPr>
              <a:t> болест у  одсуству инфекције </a:t>
            </a:r>
            <a:r>
              <a:rPr lang="en-US" sz="1600" b="1" dirty="0">
                <a:latin typeface="Palatino Linotype" pitchFamily="18" charset="0"/>
                <a:cs typeface="Arial" pitchFamily="34" charset="0"/>
              </a:rPr>
              <a:t>Helicobacter </a:t>
            </a:r>
            <a:r>
              <a:rPr lang="x-none" sz="1600" b="1" dirty="0">
                <a:latin typeface="Palatino Linotype" pitchFamily="18" charset="0"/>
                <a:cs typeface="Arial" pitchFamily="34" charset="0"/>
              </a:rPr>
              <a:t>  </a:t>
            </a:r>
          </a:p>
          <a:p>
            <a:pPr marL="354013" lvl="1">
              <a:lnSpc>
                <a:spcPct val="150000"/>
              </a:lnSpc>
              <a:buClr>
                <a:srgbClr val="C00000"/>
              </a:buClr>
              <a:buNone/>
              <a:tabLst>
                <a:tab pos="2066925" algn="l"/>
              </a:tabLst>
            </a:pPr>
            <a:r>
              <a:rPr lang="x-none" sz="1600" b="1" dirty="0">
                <a:latin typeface="Palatino Linotype" pitchFamily="18" charset="0"/>
                <a:cs typeface="Arial" pitchFamily="34" charset="0"/>
              </a:rPr>
              <a:t>            </a:t>
            </a:r>
            <a:r>
              <a:rPr lang="en-US" sz="1600" b="1" dirty="0">
                <a:latin typeface="Palatino Linotype" pitchFamily="18" charset="0"/>
                <a:cs typeface="Arial" pitchFamily="34" charset="0"/>
              </a:rPr>
              <a:t>pylori</a:t>
            </a:r>
            <a:r>
              <a:rPr lang="sr-Cyrl-CS" sz="1600" b="1" dirty="0">
                <a:latin typeface="Palatino Linotype" pitchFamily="18" charset="0"/>
                <a:cs typeface="Arial" pitchFamily="34" charset="0"/>
              </a:rPr>
              <a:t>, са мултиплим улцерацијама </a:t>
            </a:r>
            <a:r>
              <a:rPr lang="sr-Cyrl-CS" sz="1600" b="1" dirty="0" err="1">
                <a:latin typeface="Palatino Linotype" pitchFamily="18" charset="0"/>
                <a:cs typeface="Arial" pitchFamily="34" charset="0"/>
              </a:rPr>
              <a:t>слузнице</a:t>
            </a:r>
            <a:r>
              <a:rPr lang="sr-Cyrl-CS" sz="1600" b="1" dirty="0">
                <a:latin typeface="Palatino Linotype" pitchFamily="18" charset="0"/>
                <a:cs typeface="Arial" pitchFamily="34" charset="0"/>
              </a:rPr>
              <a:t> ГИТ-а  и честим испољавањем  </a:t>
            </a:r>
          </a:p>
          <a:p>
            <a:pPr marL="354013" lvl="1">
              <a:lnSpc>
                <a:spcPct val="150000"/>
              </a:lnSpc>
              <a:buClr>
                <a:srgbClr val="C00000"/>
              </a:buClr>
              <a:buNone/>
              <a:tabLst>
                <a:tab pos="2066925" algn="l"/>
              </a:tabLst>
            </a:pPr>
            <a:r>
              <a:rPr lang="sr-Cyrl-CS" sz="1600" b="1" dirty="0">
                <a:latin typeface="Palatino Linotype" pitchFamily="18" charset="0"/>
                <a:cs typeface="Arial" pitchFamily="34" charset="0"/>
              </a:rPr>
              <a:t>            компликација због резистенције на </a:t>
            </a:r>
            <a:r>
              <a:rPr lang="sr-Cyrl-CS" sz="1600" b="1" dirty="0" err="1">
                <a:latin typeface="Palatino Linotype" pitchFamily="18" charset="0"/>
                <a:cs typeface="Arial" pitchFamily="34" charset="0"/>
              </a:rPr>
              <a:t>медикаментпзно</a:t>
            </a:r>
            <a:r>
              <a:rPr lang="sr-Cyrl-CS" sz="1600" b="1" dirty="0">
                <a:latin typeface="Palatino Linotype" pitchFamily="18" charset="0"/>
                <a:cs typeface="Arial" pitchFamily="34" charset="0"/>
              </a:rPr>
              <a:t> лечење</a:t>
            </a:r>
          </a:p>
          <a:p>
            <a:pPr marL="354013" lvl="1">
              <a:lnSpc>
                <a:spcPct val="150000"/>
              </a:lnSpc>
              <a:buClr>
                <a:srgbClr val="C00000"/>
              </a:buClr>
              <a:buNone/>
              <a:tabLst>
                <a:tab pos="2066925" algn="l"/>
              </a:tabLst>
            </a:pPr>
            <a:endParaRPr lang="sr-Cyrl-CS" sz="1600" b="1" dirty="0">
              <a:latin typeface="Palatino Linotype" pitchFamily="18" charset="0"/>
              <a:cs typeface="Arial" pitchFamily="34" charset="0"/>
            </a:endParaRPr>
          </a:p>
          <a:p>
            <a:pPr marL="354013" lvl="1">
              <a:lnSpc>
                <a:spcPct val="150000"/>
              </a:lnSpc>
              <a:buClr>
                <a:srgbClr val="C00000"/>
              </a:buClr>
              <a:buNone/>
              <a:tabLst>
                <a:tab pos="2066925" algn="l"/>
              </a:tabLst>
            </a:pPr>
            <a:r>
              <a:rPr lang="sr-Cyrl-CS" sz="1600" b="1" dirty="0">
                <a:latin typeface="Palatino Linotype" pitchFamily="18" charset="0"/>
                <a:cs typeface="Arial" pitchFamily="34" charset="0"/>
              </a:rPr>
              <a:t>       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Пратећи клинички синдроми  су:</a:t>
            </a:r>
          </a:p>
          <a:p>
            <a:pPr marL="354013" lvl="1">
              <a:lnSpc>
                <a:spcPct val="150000"/>
              </a:lnSpc>
              <a:buClr>
                <a:srgbClr val="C00000"/>
              </a:buClr>
              <a:buNone/>
              <a:tabLst>
                <a:tab pos="2066925" algn="l"/>
              </a:tabLst>
            </a:pPr>
            <a:r>
              <a:rPr lang="sr-Cyrl-CS" sz="1600" dirty="0">
                <a:latin typeface="Palatino Linotype" pitchFamily="18" charset="0"/>
                <a:cs typeface="Arial" pitchFamily="34" charset="0"/>
              </a:rPr>
              <a:t>       - дијареални синдром (у </a:t>
            </a:r>
            <a:r>
              <a:rPr lang="ru-RU" sz="1600" dirty="0">
                <a:latin typeface="Palatino Linotype" pitchFamily="18" charset="0"/>
                <a:cs typeface="Arial" pitchFamily="34" charset="0"/>
              </a:rPr>
              <a:t>30% случајева)</a:t>
            </a:r>
            <a:endParaRPr lang="sr-Cyrl-CS" sz="1600" dirty="0">
              <a:latin typeface="Palatino Linotype" pitchFamily="18" charset="0"/>
              <a:cs typeface="Arial" pitchFamily="34" charset="0"/>
            </a:endParaRPr>
          </a:p>
          <a:p>
            <a:pPr marL="354013" lvl="1">
              <a:lnSpc>
                <a:spcPct val="150000"/>
              </a:lnSpc>
              <a:buClr>
                <a:srgbClr val="C00000"/>
              </a:buClr>
              <a:buNone/>
              <a:tabLst>
                <a:tab pos="2066925" algn="l"/>
              </a:tabLst>
            </a:pPr>
            <a:r>
              <a:rPr lang="sr-Cyrl-CS" sz="1600" dirty="0">
                <a:latin typeface="Palatino Linotype" pitchFamily="18" charset="0"/>
                <a:cs typeface="Arial" pitchFamily="34" charset="0"/>
              </a:rPr>
              <a:t>       - синдром малабсорбције (у </a:t>
            </a:r>
            <a:r>
              <a:rPr lang="ru-RU" sz="1600" dirty="0">
                <a:latin typeface="Palatino Linotype" pitchFamily="18" charset="0"/>
                <a:cs typeface="Arial" pitchFamily="34" charset="0"/>
              </a:rPr>
              <a:t>30% случајева)</a:t>
            </a:r>
            <a:endParaRPr lang="sr-Cyrl-CS" sz="1600" dirty="0">
              <a:latin typeface="Palatino Linotype" pitchFamily="18" charset="0"/>
              <a:cs typeface="Arial" pitchFamily="34" charset="0"/>
            </a:endParaRPr>
          </a:p>
          <a:p>
            <a:pPr marL="354013" lvl="1">
              <a:lnSpc>
                <a:spcPct val="150000"/>
              </a:lnSpc>
              <a:buClr>
                <a:srgbClr val="C00000"/>
              </a:buClr>
              <a:buNone/>
              <a:tabLst>
                <a:tab pos="2066925" algn="l"/>
              </a:tabLst>
            </a:pPr>
            <a:r>
              <a:rPr lang="sr-Cyrl-CS" sz="1600" dirty="0">
                <a:latin typeface="Palatino Linotype" pitchFamily="18" charset="0"/>
                <a:cs typeface="Arial" pitchFamily="34" charset="0"/>
              </a:rPr>
              <a:t>       - синдром мултипле ендокрине метаплазије (у </a:t>
            </a:r>
            <a:r>
              <a:rPr lang="ru-RU" sz="1600" dirty="0">
                <a:latin typeface="Palatino Linotype" pitchFamily="18" charset="0"/>
                <a:cs typeface="Arial" pitchFamily="34" charset="0"/>
              </a:rPr>
              <a:t>25% случајева)</a:t>
            </a:r>
            <a:endParaRPr lang="sr-Cyrl-CS" sz="1600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buNone/>
            </a:pPr>
            <a:endParaRPr lang="ru-RU" sz="1600" dirty="0">
              <a:latin typeface="Palatino Linotyp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3717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sr-Cyrl-CS" sz="2400" b="1" dirty="0">
                <a:latin typeface="Palatino Linotype" pitchFamily="18" charset="0"/>
                <a:ea typeface="Times New Roman"/>
                <a:cs typeface="Arial" pitchFamily="34" charset="0"/>
              </a:rPr>
              <a:t>Золингер-Елисонов </a:t>
            </a:r>
            <a:r>
              <a:rPr lang="ru-RU" sz="2400" b="1" dirty="0">
                <a:latin typeface="Palatino Linotype" pitchFamily="18" charset="0"/>
                <a:ea typeface="Times New Roman"/>
                <a:cs typeface="Arial" pitchFamily="34" charset="0"/>
              </a:rPr>
              <a:t>синдром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991600" cy="5867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  <a:defRPr/>
            </a:pPr>
            <a:r>
              <a:rPr lang="ru-RU" sz="1800" b="1" dirty="0">
                <a:latin typeface="Palatino Linotype" pitchFamily="18" charset="0"/>
                <a:cs typeface="Arial" pitchFamily="34" charset="0"/>
              </a:rPr>
              <a:t>Етиопатогенеза</a:t>
            </a:r>
          </a:p>
          <a:p>
            <a:pPr>
              <a:lnSpc>
                <a:spcPct val="150000"/>
              </a:lnSpc>
              <a:defRPr/>
            </a:pPr>
            <a:r>
              <a:rPr lang="ru-RU" sz="1800" dirty="0">
                <a:latin typeface="Palatino Linotype" pitchFamily="18" charset="0"/>
                <a:cs typeface="Arial" pitchFamily="34" charset="0"/>
              </a:rPr>
              <a:t>У основи ЗЕС је хиперпродукција гастрина из </a:t>
            </a:r>
            <a:r>
              <a:rPr lang="sr-Cyrl-CS" sz="1800" dirty="0" err="1">
                <a:latin typeface="Palatino Linotype" pitchFamily="18" charset="0"/>
                <a:cs typeface="Arial" pitchFamily="34" charset="0"/>
              </a:rPr>
              <a:t>гастринома</a:t>
            </a:r>
            <a:r>
              <a:rPr lang="sr-Cyrl-CS" sz="1800" dirty="0">
                <a:latin typeface="Palatino Linotype" pitchFamily="18" charset="0"/>
                <a:cs typeface="Arial" pitchFamily="34" charset="0"/>
              </a:rPr>
              <a:t>-ендокрини тумор обично локализован у панкреасу (30%) или дуоденуму (60%)</a:t>
            </a:r>
          </a:p>
          <a:p>
            <a:pPr>
              <a:lnSpc>
                <a:spcPct val="150000"/>
              </a:lnSpc>
              <a:buNone/>
            </a:pPr>
            <a:r>
              <a:rPr lang="sr-Cyrl-CS" sz="1800" b="1" dirty="0">
                <a:latin typeface="Palatino Linotype" pitchFamily="18" charset="0"/>
              </a:rPr>
              <a:t>Клиничка слика </a:t>
            </a:r>
          </a:p>
          <a:p>
            <a:pPr marL="354013" lvl="1">
              <a:lnSpc>
                <a:spcPct val="150000"/>
              </a:lnSpc>
              <a:buFont typeface="Arial" pitchFamily="34" charset="0"/>
              <a:buChar char="•"/>
              <a:tabLst>
                <a:tab pos="2066925" algn="l"/>
              </a:tabLst>
            </a:pPr>
            <a:r>
              <a:rPr lang="sr-Cyrl-CS" sz="1800" dirty="0" err="1">
                <a:latin typeface="Palatino Linotype" pitchFamily="18" charset="0"/>
                <a:cs typeface="Arial" pitchFamily="34" charset="0"/>
              </a:rPr>
              <a:t>рецидивантна</a:t>
            </a:r>
            <a:r>
              <a:rPr lang="sr-Cyrl-CS" sz="1800" dirty="0">
                <a:latin typeface="Palatino Linotype" pitchFamily="18" charset="0"/>
                <a:cs typeface="Arial" pitchFamily="34" charset="0"/>
              </a:rPr>
              <a:t> и прогресивна </a:t>
            </a:r>
            <a:r>
              <a:rPr lang="sr-Cyrl-CS" sz="1800" dirty="0" err="1">
                <a:latin typeface="Palatino Linotype" pitchFamily="18" charset="0"/>
                <a:cs typeface="Arial" pitchFamily="34" charset="0"/>
              </a:rPr>
              <a:t>улкусна</a:t>
            </a:r>
            <a:r>
              <a:rPr lang="sr-Cyrl-CS" sz="1800" dirty="0">
                <a:latin typeface="Palatino Linotype" pitchFamily="18" charset="0"/>
                <a:cs typeface="Arial" pitchFamily="34" charset="0"/>
              </a:rPr>
              <a:t> болест у  одсуству инфекције </a:t>
            </a:r>
            <a:r>
              <a:rPr lang="en-US" sz="1800" dirty="0">
                <a:latin typeface="Palatino Linotype" pitchFamily="18" charset="0"/>
                <a:cs typeface="Arial" pitchFamily="34" charset="0"/>
              </a:rPr>
              <a:t>Helicobacter pylori</a:t>
            </a:r>
            <a:r>
              <a:rPr lang="x-none" sz="1800" dirty="0">
                <a:latin typeface="Palatino Linotype" pitchFamily="18" charset="0"/>
                <a:cs typeface="Arial" pitchFamily="34" charset="0"/>
              </a:rPr>
              <a:t>, </a:t>
            </a:r>
            <a:r>
              <a:rPr lang="sr-Cyrl-CS" sz="1800" dirty="0">
                <a:latin typeface="Palatino Linotype" pitchFamily="18" charset="0"/>
                <a:cs typeface="Arial" pitchFamily="34" charset="0"/>
              </a:rPr>
              <a:t>са </a:t>
            </a:r>
            <a:r>
              <a:rPr lang="sr-Cyrl-CS" sz="1800" dirty="0" err="1">
                <a:latin typeface="Palatino Linotype" pitchFamily="18" charset="0"/>
                <a:cs typeface="Arial" pitchFamily="34" charset="0"/>
              </a:rPr>
              <a:t>мултиплим</a:t>
            </a:r>
            <a:r>
              <a:rPr lang="sr-Cyrl-CS" sz="1800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CS" sz="1800" dirty="0" err="1">
                <a:latin typeface="Palatino Linotype" pitchFamily="18" charset="0"/>
                <a:cs typeface="Arial" pitchFamily="34" charset="0"/>
              </a:rPr>
              <a:t>улцерацијама</a:t>
            </a:r>
            <a:r>
              <a:rPr lang="sr-Cyrl-CS" sz="1800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CS" sz="1800" dirty="0" err="1">
                <a:latin typeface="Palatino Linotype" pitchFamily="18" charset="0"/>
                <a:cs typeface="Arial" pitchFamily="34" charset="0"/>
              </a:rPr>
              <a:t>слузнице</a:t>
            </a:r>
            <a:r>
              <a:rPr lang="sr-Cyrl-CS" sz="1800" dirty="0">
                <a:latin typeface="Palatino Linotype" pitchFamily="18" charset="0"/>
                <a:cs typeface="Arial" pitchFamily="34" charset="0"/>
              </a:rPr>
              <a:t> ГИТ-а (</a:t>
            </a:r>
            <a:r>
              <a:rPr lang="sr-Cyrl-CS" sz="1800" dirty="0" err="1">
                <a:latin typeface="Palatino Linotype" pitchFamily="18" charset="0"/>
                <a:cs typeface="Arial" pitchFamily="34" charset="0"/>
              </a:rPr>
              <a:t>постбулбарна</a:t>
            </a:r>
            <a:r>
              <a:rPr lang="sr-Cyrl-CS" sz="1800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CS" sz="1800" dirty="0" err="1">
                <a:latin typeface="Palatino Linotype" pitchFamily="18" charset="0"/>
                <a:cs typeface="Arial" pitchFamily="34" charset="0"/>
              </a:rPr>
              <a:t>локализација</a:t>
            </a:r>
            <a:r>
              <a:rPr lang="sr-Cyrl-CS" sz="1800" dirty="0">
                <a:latin typeface="Palatino Linotype" pitchFamily="18" charset="0"/>
                <a:cs typeface="Arial" pitchFamily="34" charset="0"/>
              </a:rPr>
              <a:t> увек </a:t>
            </a:r>
            <a:r>
              <a:rPr lang="sr-Cyrl-CS" sz="1800" dirty="0" err="1">
                <a:latin typeface="Palatino Linotype" pitchFamily="18" charset="0"/>
                <a:cs typeface="Arial" pitchFamily="34" charset="0"/>
              </a:rPr>
              <a:t>суспектна</a:t>
            </a:r>
            <a:r>
              <a:rPr lang="sr-Cyrl-CS" sz="1800" dirty="0">
                <a:latin typeface="Palatino Linotype" pitchFamily="18" charset="0"/>
                <a:cs typeface="Arial" pitchFamily="34" charset="0"/>
              </a:rPr>
              <a:t>) и честим испољавањем компликација  (перфорације,</a:t>
            </a:r>
            <a:r>
              <a:rPr lang="sr-Latn-CS" sz="1800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CS" sz="1800" dirty="0">
                <a:latin typeface="Palatino Linotype" pitchFamily="18" charset="0"/>
                <a:cs typeface="Arial" pitchFamily="34" charset="0"/>
              </a:rPr>
              <a:t>крварење</a:t>
            </a:r>
            <a:r>
              <a:rPr lang="sr-Latn-CS" sz="1800" dirty="0">
                <a:latin typeface="Palatino Linotype" pitchFamily="18" charset="0"/>
                <a:cs typeface="Arial" pitchFamily="34" charset="0"/>
              </a:rPr>
              <a:t>, </a:t>
            </a:r>
            <a:r>
              <a:rPr lang="sr-Cyrl-CS" sz="1800" dirty="0" err="1">
                <a:latin typeface="Palatino Linotype" pitchFamily="18" charset="0"/>
                <a:cs typeface="Arial" pitchFamily="34" charset="0"/>
              </a:rPr>
              <a:t>езофагитис</a:t>
            </a:r>
            <a:r>
              <a:rPr lang="sr-Cyrl-CS" sz="1800" dirty="0">
                <a:latin typeface="Palatino Linotype" pitchFamily="18" charset="0"/>
                <a:cs typeface="Arial" pitchFamily="34" charset="0"/>
              </a:rPr>
              <a:t>, ГЕРБ ) због резистенције на </a:t>
            </a:r>
            <a:r>
              <a:rPr lang="sr-Cyrl-CS" sz="1800" dirty="0" err="1">
                <a:latin typeface="Palatino Linotype" pitchFamily="18" charset="0"/>
                <a:cs typeface="Arial" pitchFamily="34" charset="0"/>
              </a:rPr>
              <a:t>медикаментпзно</a:t>
            </a:r>
            <a:r>
              <a:rPr lang="sr-Cyrl-CS" sz="1800" dirty="0">
                <a:latin typeface="Palatino Linotype" pitchFamily="18" charset="0"/>
                <a:cs typeface="Arial" pitchFamily="34" charset="0"/>
              </a:rPr>
              <a:t> лечење</a:t>
            </a:r>
          </a:p>
          <a:p>
            <a:pPr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  <a:cs typeface="Arial" pitchFamily="34" charset="0"/>
              </a:rPr>
              <a:t> присуство </a:t>
            </a:r>
            <a:r>
              <a:rPr lang="sr-Cyrl-CS" sz="1800" dirty="0" err="1">
                <a:latin typeface="Palatino Linotype" pitchFamily="18" charset="0"/>
                <a:cs typeface="Arial" pitchFamily="34" charset="0"/>
              </a:rPr>
              <a:t>дијарејалног</a:t>
            </a:r>
            <a:r>
              <a:rPr lang="sr-Cyrl-CS" sz="1800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CS" sz="1800" dirty="0" err="1">
                <a:latin typeface="Palatino Linotype" pitchFamily="18" charset="0"/>
                <a:cs typeface="Arial" pitchFamily="34" charset="0"/>
              </a:rPr>
              <a:t>синдома</a:t>
            </a:r>
            <a:r>
              <a:rPr lang="sr-Cyrl-CS" sz="1800" dirty="0">
                <a:latin typeface="Palatino Linotype" pitchFamily="18" charset="0"/>
                <a:cs typeface="Arial" pitchFamily="34" charset="0"/>
              </a:rPr>
              <a:t> и потхрањености</a:t>
            </a:r>
            <a:endParaRPr lang="sr-Latn-CS" sz="1800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sr-Cyrl-CS" sz="1800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70000"/>
              </a:lnSpc>
              <a:buNone/>
              <a:defRPr/>
            </a:pPr>
            <a:endParaRPr lang="sr-Cyrl-CS" sz="4500" dirty="0">
              <a:latin typeface="Palatino Linotype" pitchFamily="18" charset="0"/>
              <a:cs typeface="Arial" pitchFamily="34" charset="0"/>
            </a:endParaRPr>
          </a:p>
          <a:p>
            <a:pPr>
              <a:buNone/>
            </a:pPr>
            <a:endParaRPr lang="sr-Cyrl-CS" sz="5600" dirty="0">
              <a:latin typeface="Arial" pitchFamily="34" charset="0"/>
              <a:cs typeface="Arial" pitchFamily="34" charset="0"/>
            </a:endParaRPr>
          </a:p>
          <a:p>
            <a:pPr marL="493712" indent="-457200">
              <a:buClr>
                <a:srgbClr val="FFFF00"/>
              </a:buClr>
              <a:buNone/>
              <a:defRPr/>
            </a:pPr>
            <a:endParaRPr lang="x-none" sz="5600">
              <a:latin typeface="Arial" pitchFamily="34" charset="0"/>
              <a:cs typeface="Arial" pitchFamily="34" charset="0"/>
            </a:endParaRPr>
          </a:p>
          <a:p>
            <a:endParaRPr lang="sr-Cyrl-CS" sz="4300" b="1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2936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sr-Cyrl-CS" sz="2800" b="1" dirty="0">
                <a:latin typeface="Palatino Linotype" pitchFamily="18" charset="0"/>
                <a:ea typeface="Times New Roman"/>
                <a:cs typeface="Arial" pitchFamily="34" charset="0"/>
              </a:rPr>
              <a:t>Золингер-Елисонов </a:t>
            </a:r>
            <a:r>
              <a:rPr lang="ru-RU" sz="2800" b="1" dirty="0">
                <a:latin typeface="Palatino Linotype" pitchFamily="18" charset="0"/>
                <a:ea typeface="Times New Roman"/>
                <a:cs typeface="Arial" pitchFamily="34" charset="0"/>
              </a:rPr>
              <a:t>синдром</a:t>
            </a:r>
            <a:endParaRPr lang="en-US" sz="28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991600" cy="54721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sr-Cyrl-CS" sz="1600" b="1" dirty="0">
                <a:latin typeface="Palatino Linotype" pitchFamily="18" charset="0"/>
              </a:rPr>
              <a:t>Дијагноза</a:t>
            </a:r>
          </a:p>
          <a:p>
            <a:pPr>
              <a:lnSpc>
                <a:spcPct val="150000"/>
              </a:lnSpc>
              <a:buNone/>
            </a:pPr>
            <a:r>
              <a:rPr lang="sr-Cyrl-CS" sz="1600" dirty="0">
                <a:latin typeface="Palatino Linotype" pitchFamily="18" charset="0"/>
              </a:rPr>
              <a:t>Поставља се на основу података које пружају:</a:t>
            </a:r>
            <a:endParaRPr lang="sr-Cyrl-CS" sz="16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анамнеза и карактеристична клиничка слика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лабораторијске потврда</a:t>
            </a:r>
          </a:p>
          <a:p>
            <a:pPr marL="354013" lvl="1">
              <a:lnSpc>
                <a:spcPct val="150000"/>
              </a:lnSpc>
              <a:buFont typeface="Wingdings" pitchFamily="2" charset="2"/>
              <a:buChar char="ü"/>
              <a:tabLst>
                <a:tab pos="2066925" algn="l"/>
              </a:tabLst>
            </a:pPr>
            <a:r>
              <a:rPr lang="sr-Cyrl-CS" sz="1600" b="1" dirty="0">
                <a:latin typeface="Palatino Linotype" pitchFamily="18" charset="0"/>
              </a:rPr>
              <a:t>      </a:t>
            </a:r>
            <a:r>
              <a:rPr lang="sr-Cyrl-CS" sz="1600" dirty="0" err="1">
                <a:latin typeface="Palatino Linotype" pitchFamily="18" charset="0"/>
              </a:rPr>
              <a:t>наташте</a:t>
            </a:r>
            <a:r>
              <a:rPr lang="sr-Cyrl-CS" sz="1600" dirty="0">
                <a:latin typeface="Palatino Linotype" pitchFamily="18" charset="0"/>
              </a:rPr>
              <a:t> ниво серумског гастрина већи од 1000 </a:t>
            </a:r>
            <a:r>
              <a:rPr lang="sr-Latn-CS" sz="1600" i="1" dirty="0">
                <a:latin typeface="Palatino Linotype" pitchFamily="18" charset="0"/>
              </a:rPr>
              <a:t>pg/ml</a:t>
            </a:r>
            <a:r>
              <a:rPr lang="sr-Latn-CS" sz="1600" dirty="0">
                <a:latin typeface="Palatino Linotype" pitchFamily="18" charset="0"/>
              </a:rPr>
              <a:t> </a:t>
            </a:r>
            <a:r>
              <a:rPr lang="sr-Cyrl-CS" sz="1600" dirty="0">
                <a:latin typeface="Palatino Linotype" pitchFamily="18" charset="0"/>
              </a:rPr>
              <a:t>(нормално: </a:t>
            </a:r>
            <a:r>
              <a:rPr lang="sr-Cyrl-CS" sz="1600" dirty="0">
                <a:latin typeface="Palatino Linotype" pitchFamily="18" charset="0"/>
                <a:sym typeface="Symbol" pitchFamily="18" charset="2"/>
              </a:rPr>
              <a:t> 100 </a:t>
            </a:r>
            <a:r>
              <a:rPr lang="sr-Latn-CS" sz="1600" i="1" dirty="0">
                <a:latin typeface="Palatino Linotype" pitchFamily="18" charset="0"/>
                <a:sym typeface="Symbol" pitchFamily="18" charset="2"/>
              </a:rPr>
              <a:t>pg/ml</a:t>
            </a:r>
            <a:r>
              <a:rPr lang="sr-Cyrl-CS" sz="1600" dirty="0">
                <a:latin typeface="Palatino Linotype" pitchFamily="18" charset="0"/>
                <a:sym typeface="Symbol" pitchFamily="18" charset="2"/>
              </a:rPr>
              <a:t>)</a:t>
            </a:r>
          </a:p>
          <a:p>
            <a:pPr marL="354013" lvl="1">
              <a:lnSpc>
                <a:spcPct val="150000"/>
              </a:lnSpc>
              <a:buFont typeface="Wingdings" pitchFamily="2" charset="2"/>
              <a:buChar char="ü"/>
              <a:tabLst>
                <a:tab pos="2066925" algn="l"/>
              </a:tabLst>
            </a:pPr>
            <a:r>
              <a:rPr lang="sr-Cyrl-CS" sz="1600" i="1" dirty="0">
                <a:latin typeface="Palatino Linotype" pitchFamily="18" charset="0"/>
                <a:sym typeface="Symbol" pitchFamily="18" charset="2"/>
              </a:rPr>
              <a:t>      </a:t>
            </a:r>
            <a:r>
              <a:rPr lang="sr-Cyrl-CS" sz="1600" dirty="0" err="1">
                <a:latin typeface="Palatino Linotype" pitchFamily="18" charset="0"/>
              </a:rPr>
              <a:t>наташте</a:t>
            </a:r>
            <a:r>
              <a:rPr lang="sr-Cyrl-CS" sz="1600" dirty="0">
                <a:latin typeface="Palatino Linotype" pitchFamily="18" charset="0"/>
              </a:rPr>
              <a:t> </a:t>
            </a:r>
            <a:r>
              <a:rPr lang="sr-Latn-CS" sz="1600" i="1" dirty="0">
                <a:latin typeface="Palatino Linotype" pitchFamily="18" charset="0"/>
                <a:sym typeface="Symbol" pitchFamily="18" charset="2"/>
              </a:rPr>
              <a:t>pH</a:t>
            </a:r>
            <a:r>
              <a:rPr lang="sr-Cyrl-CS" sz="1600" i="1" dirty="0">
                <a:latin typeface="Palatino Linotype" pitchFamily="18" charset="0"/>
                <a:sym typeface="Symbol" pitchFamily="18" charset="2"/>
              </a:rPr>
              <a:t> </a:t>
            </a:r>
            <a:r>
              <a:rPr lang="sr-Cyrl-CS" sz="1600" dirty="0">
                <a:latin typeface="Palatino Linotype" pitchFamily="18" charset="0"/>
                <a:sym typeface="Symbol" pitchFamily="18" charset="2"/>
              </a:rPr>
              <a:t>желудачног садржаја мањи од 2.5</a:t>
            </a:r>
          </a:p>
          <a:p>
            <a:pPr marL="354013" lvl="1">
              <a:lnSpc>
                <a:spcPct val="150000"/>
              </a:lnSpc>
              <a:buFont typeface="Wingdings" pitchFamily="2" charset="2"/>
              <a:buChar char="ü"/>
              <a:tabLst>
                <a:tab pos="2066925" algn="l"/>
              </a:tabLst>
            </a:pPr>
            <a:r>
              <a:rPr lang="sr-Cyrl-CS" sz="1600" dirty="0">
                <a:latin typeface="Palatino Linotype" pitchFamily="18" charset="0"/>
                <a:sym typeface="Symbol" pitchFamily="18" charset="2"/>
              </a:rPr>
              <a:t>      </a:t>
            </a:r>
            <a:r>
              <a:rPr lang="sr-Cyrl-CS" sz="1600" dirty="0" err="1">
                <a:latin typeface="Palatino Linotype" pitchFamily="18" charset="0"/>
              </a:rPr>
              <a:t>секретински</a:t>
            </a:r>
            <a:r>
              <a:rPr lang="sr-Cyrl-CS" sz="1600" dirty="0">
                <a:latin typeface="Palatino Linotype" pitchFamily="18" charset="0"/>
              </a:rPr>
              <a:t> тест</a:t>
            </a:r>
            <a:r>
              <a:rPr lang="sr-Cyrl-CS" sz="1600" dirty="0">
                <a:latin typeface="Palatino Linotype" pitchFamily="18" charset="0"/>
                <a:sym typeface="Symbol" pitchFamily="18" charset="2"/>
              </a:rPr>
              <a:t>- пораст вредности гастрина за више од 200 </a:t>
            </a:r>
            <a:r>
              <a:rPr lang="sr-Latn-CS" sz="1600" dirty="0">
                <a:latin typeface="Palatino Linotype" pitchFamily="18" charset="0"/>
                <a:sym typeface="Symbol" pitchFamily="18" charset="2"/>
              </a:rPr>
              <a:t>pg/ml  </a:t>
            </a:r>
            <a:r>
              <a:rPr lang="sr-Cyrl-CS" sz="1600" dirty="0">
                <a:latin typeface="Palatino Linotype" pitchFamily="18" charset="0"/>
                <a:sym typeface="Symbol" pitchFamily="18" charset="2"/>
              </a:rPr>
              <a:t>у односу на     </a:t>
            </a:r>
          </a:p>
          <a:p>
            <a:pPr marL="68263" lvl="1" indent="0">
              <a:lnSpc>
                <a:spcPct val="150000"/>
              </a:lnSpc>
              <a:buNone/>
              <a:tabLst>
                <a:tab pos="2066925" algn="l"/>
              </a:tabLst>
            </a:pPr>
            <a:r>
              <a:rPr lang="sr-Cyrl-CS" sz="1600" dirty="0">
                <a:latin typeface="Palatino Linotype" pitchFamily="18" charset="0"/>
                <a:sym typeface="Symbol" pitchFamily="18" charset="2"/>
              </a:rPr>
              <a:t>            почетне</a:t>
            </a:r>
          </a:p>
          <a:p>
            <a:pPr marL="174625" indent="-174625">
              <a:lnSpc>
                <a:spcPct val="150000"/>
              </a:lnSpc>
              <a:tabLst>
                <a:tab pos="2066925" algn="l"/>
              </a:tabLst>
            </a:pPr>
            <a:r>
              <a:rPr lang="sr-Cyrl-CS" sz="1600" dirty="0">
                <a:latin typeface="Palatino Linotype" pitchFamily="18" charset="0"/>
              </a:rPr>
              <a:t>морфолошка  локализација гастринома </a:t>
            </a:r>
          </a:p>
          <a:p>
            <a:pPr marL="174625" indent="-174625">
              <a:lnSpc>
                <a:spcPct val="150000"/>
              </a:lnSpc>
              <a:buNone/>
              <a:tabLst>
                <a:tab pos="2066925" algn="l"/>
              </a:tabLst>
            </a:pPr>
            <a:r>
              <a:rPr lang="sr-Cyrl-CS" sz="1600" dirty="0">
                <a:latin typeface="Palatino Linotype" pitchFamily="18" charset="0"/>
              </a:rPr>
              <a:t>     (</a:t>
            </a:r>
            <a:r>
              <a:rPr lang="sr-Cyrl-CS" sz="1600" dirty="0" err="1">
                <a:latin typeface="Palatino Linotype" pitchFamily="18" charset="0"/>
              </a:rPr>
              <a:t>ултрасонографија</a:t>
            </a:r>
            <a:r>
              <a:rPr lang="sr-Cyrl-CS" sz="1600" dirty="0">
                <a:latin typeface="Palatino Linotype" pitchFamily="18" charset="0"/>
              </a:rPr>
              <a:t>, компјутеризована </a:t>
            </a:r>
            <a:r>
              <a:rPr lang="sr-Cyrl-CS" sz="1600" dirty="0" err="1">
                <a:latin typeface="Palatino Linotype" pitchFamily="18" charset="0"/>
              </a:rPr>
              <a:t>томографија</a:t>
            </a:r>
            <a:r>
              <a:rPr lang="sr-Cyrl-CS" sz="1600" dirty="0">
                <a:latin typeface="Palatino Linotype" pitchFamily="18" charset="0"/>
              </a:rPr>
              <a:t>, абдоминална артериографија </a:t>
            </a:r>
          </a:p>
          <a:p>
            <a:pPr marL="174625" indent="-174625">
              <a:lnSpc>
                <a:spcPct val="150000"/>
              </a:lnSpc>
              <a:buNone/>
              <a:tabLst>
                <a:tab pos="2066925" algn="l"/>
              </a:tabLst>
            </a:pPr>
            <a:r>
              <a:rPr lang="sr-Cyrl-CS" sz="1600" dirty="0">
                <a:latin typeface="Palatino Linotype" pitchFamily="18" charset="0"/>
              </a:rPr>
              <a:t>     и селективна портална </a:t>
            </a:r>
            <a:r>
              <a:rPr lang="sr-Cyrl-CS" sz="1600" dirty="0" err="1">
                <a:latin typeface="Palatino Linotype" pitchFamily="18" charset="0"/>
              </a:rPr>
              <a:t>венографија</a:t>
            </a:r>
            <a:r>
              <a:rPr lang="sr-Cyrl-CS" sz="1600" dirty="0">
                <a:latin typeface="Palatino Linotype" pitchFamily="18" charset="0"/>
              </a:rPr>
              <a:t>  са узимањем узорака крви за одређивање вредности   </a:t>
            </a:r>
          </a:p>
          <a:p>
            <a:pPr marL="174625" indent="-174625">
              <a:lnSpc>
                <a:spcPct val="150000"/>
              </a:lnSpc>
              <a:buNone/>
              <a:tabLst>
                <a:tab pos="2066925" algn="l"/>
              </a:tabLst>
            </a:pPr>
            <a:r>
              <a:rPr lang="sr-Cyrl-CS" sz="1600" dirty="0">
                <a:latin typeface="Palatino Linotype" pitchFamily="18" charset="0"/>
              </a:rPr>
              <a:t>     </a:t>
            </a:r>
            <a:r>
              <a:rPr lang="sr-Cyrl-CS" sz="1600" dirty="0" err="1">
                <a:latin typeface="Palatino Linotype" pitchFamily="18" charset="0"/>
              </a:rPr>
              <a:t>гастрина</a:t>
            </a:r>
            <a:r>
              <a:rPr lang="sr-Cyrl-CS" sz="1600" dirty="0">
                <a:latin typeface="Palatino Linotype" pitchFamily="18" charset="0"/>
              </a:rPr>
              <a:t>, магнетна резонанца)</a:t>
            </a:r>
          </a:p>
          <a:p>
            <a:pPr>
              <a:lnSpc>
                <a:spcPct val="150000"/>
              </a:lnSpc>
            </a:pPr>
            <a:r>
              <a:rPr lang="sr-Cyrl-CS" sz="1600" dirty="0" err="1">
                <a:latin typeface="Palatino Linotype" pitchFamily="18" charset="0"/>
              </a:rPr>
              <a:t>ендоскопија</a:t>
            </a:r>
            <a:r>
              <a:rPr lang="sr-Cyrl-CS" sz="1600" dirty="0">
                <a:latin typeface="Palatino Linotype" pitchFamily="18" charset="0"/>
              </a:rPr>
              <a:t>-директна визуелизација мултиплих улцерација </a:t>
            </a:r>
          </a:p>
          <a:p>
            <a:pPr>
              <a:lnSpc>
                <a:spcPct val="150000"/>
              </a:lnSpc>
            </a:pPr>
            <a:endParaRPr lang="sr-Cyrl-C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9177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sz="2800" b="1" dirty="0">
                <a:latin typeface="Palatino Linotype" pitchFamily="18" charset="0"/>
                <a:ea typeface="Times New Roman"/>
                <a:cs typeface="Arial" pitchFamily="34" charset="0"/>
              </a:rPr>
              <a:t>Золингер-Елисонов </a:t>
            </a:r>
            <a:r>
              <a:rPr lang="ru-RU" sz="2800" b="1" dirty="0">
                <a:latin typeface="Palatino Linotype" pitchFamily="18" charset="0"/>
                <a:ea typeface="Times New Roman"/>
                <a:cs typeface="Arial" pitchFamily="34" charset="0"/>
              </a:rPr>
              <a:t>синдром</a:t>
            </a:r>
            <a:endParaRPr lang="en-US" sz="28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sr-Cyrl-CS" sz="1800" b="1" dirty="0">
                <a:latin typeface="Palatino Linotype" pitchFamily="18" charset="0"/>
              </a:rPr>
              <a:t>Лечење </a:t>
            </a:r>
          </a:p>
          <a:p>
            <a:pPr>
              <a:lnSpc>
                <a:spcPct val="150000"/>
              </a:lnSpc>
            </a:pPr>
            <a:r>
              <a:rPr lang="sr-Cyrl-CS" sz="1800" dirty="0" err="1">
                <a:latin typeface="Palatino Linotype" pitchFamily="18" charset="0"/>
              </a:rPr>
              <a:t>медикаментозна</a:t>
            </a:r>
            <a:r>
              <a:rPr lang="sr-Cyrl-CS" sz="1800" dirty="0">
                <a:latin typeface="Palatino Linotype" pitchFamily="18" charset="0"/>
              </a:rPr>
              <a:t> контрола секреције хлороводоничне киселине (ИПП)</a:t>
            </a:r>
          </a:p>
          <a:p>
            <a:pPr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хируршко лечење</a:t>
            </a: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sr-Cyrl-CS" sz="18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339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00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sr-Cyrl-CS" sz="2700" b="1" dirty="0">
                <a:solidFill>
                  <a:srgbClr val="FF0000"/>
                </a:solidFill>
                <a:latin typeface="Palatino Linotype" pitchFamily="18" charset="0"/>
              </a:rPr>
              <a:t>АХАЛАЗИЈА ЈЕДЊАКА</a:t>
            </a:r>
            <a:endParaRPr lang="en-US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500702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sr-Cyrl-CS" sz="2900" b="1" dirty="0">
                <a:latin typeface="Palatino Linotype" pitchFamily="18" charset="0"/>
              </a:rPr>
              <a:t>Дефиниција</a:t>
            </a:r>
          </a:p>
          <a:p>
            <a:pPr>
              <a:lnSpc>
                <a:spcPct val="170000"/>
              </a:lnSpc>
            </a:pPr>
            <a:r>
              <a:rPr lang="sr-Cyrl-CS" sz="2900" dirty="0" err="1">
                <a:latin typeface="Palatino Linotype" pitchFamily="18" charset="0"/>
              </a:rPr>
              <a:t>Ахалазија</a:t>
            </a:r>
            <a:r>
              <a:rPr lang="sr-Cyrl-CS" sz="2900" dirty="0">
                <a:latin typeface="Palatino Linotype" pitchFamily="18" charset="0"/>
              </a:rPr>
              <a:t> једњака представља дифузни моторни поремећај, који се карактерише ослабљеном  пропулзивном </a:t>
            </a:r>
            <a:r>
              <a:rPr lang="sr-Cyrl-CS" sz="2900" dirty="0" err="1">
                <a:latin typeface="Palatino Linotype" pitchFamily="18" charset="0"/>
              </a:rPr>
              <a:t>перисталтиком</a:t>
            </a:r>
            <a:r>
              <a:rPr lang="sr-Cyrl-CS" sz="2900" dirty="0">
                <a:latin typeface="Palatino Linotype" pitchFamily="18" charset="0"/>
              </a:rPr>
              <a:t> и изостанком релаксације доњег </a:t>
            </a:r>
            <a:r>
              <a:rPr lang="sr-Cyrl-CS" sz="2900" dirty="0" err="1">
                <a:latin typeface="Palatino Linotype" pitchFamily="18" charset="0"/>
              </a:rPr>
              <a:t>кардијалног</a:t>
            </a:r>
            <a:r>
              <a:rPr lang="sr-Cyrl-CS" sz="2900" dirty="0">
                <a:latin typeface="Palatino Linotype" pitchFamily="18" charset="0"/>
              </a:rPr>
              <a:t> дела једњака у току гутања, чиме је онемогућен пролазак хране из једњака у желудац                               </a:t>
            </a:r>
          </a:p>
          <a:p>
            <a:pPr>
              <a:lnSpc>
                <a:spcPct val="170000"/>
              </a:lnSpc>
            </a:pPr>
            <a:r>
              <a:rPr lang="sr-Cyrl-CS" sz="2900" dirty="0">
                <a:latin typeface="Palatino Linotype" pitchFamily="18" charset="0"/>
              </a:rPr>
              <a:t>Ово стање се често назива кардиоспазам, иако кардија није </a:t>
            </a:r>
            <a:r>
              <a:rPr lang="sr-Cyrl-CS" sz="2900" dirty="0" err="1">
                <a:latin typeface="Palatino Linotype" pitchFamily="18" charset="0"/>
              </a:rPr>
              <a:t>спастички</a:t>
            </a:r>
            <a:r>
              <a:rPr lang="sr-Cyrl-CS" sz="2900" dirty="0">
                <a:latin typeface="Palatino Linotype" pitchFamily="18" charset="0"/>
              </a:rPr>
              <a:t> контрахована</a:t>
            </a:r>
          </a:p>
          <a:p>
            <a:pPr>
              <a:lnSpc>
                <a:spcPct val="170000"/>
              </a:lnSpc>
              <a:buNone/>
            </a:pPr>
            <a:r>
              <a:rPr lang="sr-Cyrl-CS" sz="2900" b="1" dirty="0" err="1">
                <a:latin typeface="Palatino Linotype" pitchFamily="18" charset="0"/>
              </a:rPr>
              <a:t>Етиопатогенеза</a:t>
            </a:r>
            <a:endParaRPr lang="sr-Cyrl-CS" sz="2900" b="1" dirty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r>
              <a:rPr lang="sr-Cyrl-CS" sz="2900" dirty="0">
                <a:latin typeface="Palatino Linotype" pitchFamily="18" charset="0"/>
              </a:rPr>
              <a:t>Промене настају због </a:t>
            </a:r>
            <a:r>
              <a:rPr lang="sr-Cyrl-CS" sz="2900" dirty="0" err="1">
                <a:latin typeface="Palatino Linotype" pitchFamily="18" charset="0"/>
              </a:rPr>
              <a:t>неуромускуларне</a:t>
            </a:r>
            <a:r>
              <a:rPr lang="sr-Cyrl-CS" sz="2900" dirty="0">
                <a:latin typeface="Palatino Linotype" pitchFamily="18" charset="0"/>
              </a:rPr>
              <a:t> </a:t>
            </a:r>
            <a:r>
              <a:rPr lang="sr-Cyrl-CS" sz="2900" dirty="0" err="1">
                <a:latin typeface="Palatino Linotype" pitchFamily="18" charset="0"/>
              </a:rPr>
              <a:t>дисфункције</a:t>
            </a:r>
            <a:r>
              <a:rPr lang="sr-Cyrl-CS" sz="2900" dirty="0">
                <a:latin typeface="Palatino Linotype" pitchFamily="18" charset="0"/>
              </a:rPr>
              <a:t>, </a:t>
            </a:r>
          </a:p>
          <a:p>
            <a:pPr>
              <a:lnSpc>
                <a:spcPct val="170000"/>
              </a:lnSpc>
              <a:buNone/>
            </a:pPr>
            <a:r>
              <a:rPr lang="sr-Cyrl-CS" sz="2900" dirty="0">
                <a:latin typeface="Palatino Linotype" pitchFamily="18" charset="0"/>
              </a:rPr>
              <a:t>       односно иреверзибилних </a:t>
            </a:r>
            <a:r>
              <a:rPr lang="sr-Cyrl-CS" sz="2900" dirty="0" err="1">
                <a:latin typeface="Palatino Linotype" pitchFamily="18" charset="0"/>
              </a:rPr>
              <a:t>дегенаративних</a:t>
            </a:r>
            <a:r>
              <a:rPr lang="sr-Cyrl-CS" sz="2900" dirty="0">
                <a:latin typeface="Palatino Linotype" pitchFamily="18" charset="0"/>
              </a:rPr>
              <a:t> промена </a:t>
            </a:r>
            <a:r>
              <a:rPr lang="sr-Cyrl-CS" sz="2900" dirty="0" err="1">
                <a:latin typeface="Palatino Linotype" pitchFamily="18" charset="0"/>
              </a:rPr>
              <a:t>интрамуралних</a:t>
            </a:r>
            <a:r>
              <a:rPr lang="sr-Cyrl-CS" sz="2900" dirty="0">
                <a:latin typeface="Palatino Linotype" pitchFamily="18" charset="0"/>
              </a:rPr>
              <a:t> </a:t>
            </a:r>
            <a:r>
              <a:rPr lang="sr-Cyrl-CS" sz="2900" dirty="0" err="1">
                <a:latin typeface="Palatino Linotype" pitchFamily="18" charset="0"/>
              </a:rPr>
              <a:t>ганглијских</a:t>
            </a:r>
            <a:r>
              <a:rPr lang="sr-Cyrl-CS" sz="2900" dirty="0">
                <a:latin typeface="Palatino Linotype" pitchFamily="18" charset="0"/>
              </a:rPr>
              <a:t> ћелија А</a:t>
            </a:r>
            <a:r>
              <a:rPr lang="en-US" sz="2900" dirty="0" err="1">
                <a:latin typeface="Palatino Linotype" pitchFamily="18" charset="0"/>
              </a:rPr>
              <a:t>uerbach</a:t>
            </a:r>
            <a:r>
              <a:rPr lang="en-US" sz="2900" dirty="0">
                <a:latin typeface="Palatino Linotype" pitchFamily="18" charset="0"/>
              </a:rPr>
              <a:t>-</a:t>
            </a:r>
            <a:r>
              <a:rPr lang="sr-Cyrl-CS" sz="2900" dirty="0">
                <a:latin typeface="Palatino Linotype" pitchFamily="18" charset="0"/>
              </a:rPr>
              <a:t> овог мишићног плексуса</a:t>
            </a:r>
          </a:p>
          <a:p>
            <a:pPr>
              <a:lnSpc>
                <a:spcPct val="170000"/>
              </a:lnSpc>
            </a:pPr>
            <a:r>
              <a:rPr lang="sr-Cyrl-CS" sz="2900" dirty="0">
                <a:latin typeface="Palatino Linotype" pitchFamily="18" charset="0"/>
              </a:rPr>
              <a:t>Сматра се да до денервације</a:t>
            </a:r>
            <a:r>
              <a:rPr lang="en-US" sz="2900" dirty="0">
                <a:latin typeface="Palatino Linotype" pitchFamily="18" charset="0"/>
              </a:rPr>
              <a:t> </a:t>
            </a:r>
            <a:r>
              <a:rPr lang="en-US" sz="2900" dirty="0" err="1">
                <a:latin typeface="Palatino Linotype" pitchFamily="18" charset="0"/>
              </a:rPr>
              <a:t>Auerbach</a:t>
            </a:r>
            <a:r>
              <a:rPr lang="en-US" sz="2900" dirty="0">
                <a:latin typeface="Palatino Linotype" pitchFamily="18" charset="0"/>
              </a:rPr>
              <a:t>-</a:t>
            </a:r>
            <a:r>
              <a:rPr lang="sr-Cyrl-CS" sz="2900" dirty="0">
                <a:latin typeface="Palatino Linotype" pitchFamily="18" charset="0"/>
              </a:rPr>
              <a:t> овог плексуса доводе многобројни фактори: </a:t>
            </a:r>
          </a:p>
          <a:p>
            <a:pPr>
              <a:lnSpc>
                <a:spcPct val="170000"/>
              </a:lnSpc>
              <a:buNone/>
            </a:pPr>
            <a:r>
              <a:rPr lang="sr-Cyrl-CS" sz="2900" dirty="0">
                <a:latin typeface="Palatino Linotype" pitchFamily="18" charset="0"/>
              </a:rPr>
              <a:t>       вируси, бактерије, паразити, токсичне материје, </a:t>
            </a:r>
            <a:r>
              <a:rPr lang="en-US" sz="2900" dirty="0">
                <a:latin typeface="Palatino Linotype" pitchFamily="18" charset="0"/>
              </a:rPr>
              <a:t>a</a:t>
            </a:r>
            <a:r>
              <a:rPr lang="sr-Cyrl-CS" sz="2900" dirty="0">
                <a:latin typeface="Palatino Linotype" pitchFamily="18" charset="0"/>
              </a:rPr>
              <a:t>утоимуни и метаболички поремећаји, </a:t>
            </a:r>
          </a:p>
          <a:p>
            <a:pPr>
              <a:lnSpc>
                <a:spcPct val="170000"/>
              </a:lnSpc>
              <a:buNone/>
            </a:pPr>
            <a:r>
              <a:rPr lang="sr-Cyrl-CS" sz="2900" dirty="0">
                <a:latin typeface="Palatino Linotype" pitchFamily="18" charset="0"/>
              </a:rPr>
              <a:t>       оштећења нервних сплетова у току оперативног захвата</a:t>
            </a:r>
            <a:endParaRPr lang="en-US" sz="29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r>
              <a:rPr lang="sr-Cyrl-CS" sz="2900" dirty="0">
                <a:latin typeface="Palatino Linotype" pitchFamily="18" charset="0"/>
              </a:rPr>
              <a:t>У проширеном атоничном једњаку перисталтички таласи замењени су неправилном сегментном контракцијом различитог трајања и интензитета</a:t>
            </a:r>
          </a:p>
          <a:p>
            <a:pPr>
              <a:lnSpc>
                <a:spcPct val="170000"/>
              </a:lnSpc>
            </a:pPr>
            <a:r>
              <a:rPr lang="sr-Cyrl-CS" sz="2900" dirty="0">
                <a:latin typeface="Palatino Linotype" pitchFamily="18" charset="0"/>
              </a:rPr>
              <a:t>Недостаје нормална рефлексна релаксација доњег </a:t>
            </a:r>
            <a:r>
              <a:rPr lang="sr-Cyrl-CS" sz="2900" dirty="0" err="1">
                <a:latin typeface="Palatino Linotype" pitchFamily="18" charset="0"/>
              </a:rPr>
              <a:t>сфинктера</a:t>
            </a:r>
            <a:r>
              <a:rPr lang="sr-Cyrl-CS" sz="2900" dirty="0">
                <a:latin typeface="Palatino Linotype" pitchFamily="18" charset="0"/>
              </a:rPr>
              <a:t> који за време гутања остаје затворен</a:t>
            </a:r>
          </a:p>
          <a:p>
            <a:pPr>
              <a:lnSpc>
                <a:spcPct val="170000"/>
              </a:lnSpc>
              <a:buNone/>
            </a:pPr>
            <a:endParaRPr lang="sr-Cyrl-CS" sz="2500" dirty="0">
              <a:latin typeface="Arial" pitchFamily="34" charset="0"/>
            </a:endParaRPr>
          </a:p>
          <a:p>
            <a:pPr>
              <a:buNone/>
            </a:pPr>
            <a:endParaRPr lang="sr-Cyrl-CS" sz="25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9711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7772400" cy="4362450"/>
          </a:xfrm>
        </p:spPr>
        <p:txBody>
          <a:bodyPr>
            <a:normAutofit/>
          </a:bodyPr>
          <a:lstStyle/>
          <a:p>
            <a:r>
              <a:rPr lang="x-none" sz="3100" b="1" dirty="0">
                <a:latin typeface="Palatino Linotype" pitchFamily="18" charset="0"/>
                <a:cs typeface="Arial" pitchFamily="34" charset="0"/>
              </a:rPr>
              <a:t>Основне струковне студије</a:t>
            </a: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r>
              <a:rPr lang="x-none" sz="3100" b="1" dirty="0">
                <a:latin typeface="Palatino Linotype" pitchFamily="18" charset="0"/>
                <a:cs typeface="Arial" pitchFamily="34" charset="0"/>
              </a:rPr>
              <a:t>Интерна медицина са негом</a:t>
            </a: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r>
              <a:rPr lang="x-none" sz="3100" b="1" dirty="0">
                <a:latin typeface="Palatino Linotype" pitchFamily="18" charset="0"/>
                <a:cs typeface="Arial" pitchFamily="34" charset="0"/>
              </a:rPr>
              <a:t>Наставна јединица 11</a:t>
            </a: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r>
              <a:rPr lang="x-none" sz="2400" b="1" dirty="0" err="1">
                <a:latin typeface="Palatino Linotype" pitchFamily="18" charset="0"/>
                <a:cs typeface="Arial" pitchFamily="34" charset="0"/>
              </a:rPr>
              <a:t>Бенигни</a:t>
            </a:r>
            <a:r>
              <a:rPr lang="x-none" sz="2400" b="1" dirty="0">
                <a:latin typeface="Palatino Linotype" pitchFamily="18" charset="0"/>
                <a:cs typeface="Arial" pitchFamily="34" charset="0"/>
              </a:rPr>
              <a:t> и малигни тумори желуца</a:t>
            </a:r>
            <a:br>
              <a:rPr lang="x-none" sz="2400" b="1" dirty="0">
                <a:latin typeface="Palatino Linotype" pitchFamily="18" charset="0"/>
                <a:cs typeface="Arial" pitchFamily="34" charset="0"/>
              </a:rPr>
            </a:br>
            <a:br>
              <a:rPr lang="x-none" sz="2400" b="1" dirty="0">
                <a:latin typeface="Palatino Linotype" pitchFamily="18" charset="0"/>
                <a:cs typeface="Arial" pitchFamily="34" charset="0"/>
              </a:rPr>
            </a:br>
            <a:endParaRPr lang="x-none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1340" y="5981700"/>
            <a:ext cx="6400800" cy="1752600"/>
          </a:xfrm>
        </p:spPr>
        <p:txBody>
          <a:bodyPr>
            <a:normAutofit/>
          </a:bodyPr>
          <a:lstStyle/>
          <a:p>
            <a:r>
              <a:rPr lang="x-none" sz="2800" b="1" dirty="0" err="1">
                <a:solidFill>
                  <a:schemeClr val="tx1"/>
                </a:solidFill>
                <a:latin typeface="Palatino Linotype" pitchFamily="18" charset="0"/>
                <a:cs typeface="Arial" pitchFamily="34" charset="0"/>
              </a:rPr>
              <a:t>Доц</a:t>
            </a:r>
            <a:r>
              <a:rPr lang="x-none" sz="2800" b="1" dirty="0">
                <a:solidFill>
                  <a:schemeClr val="tx1"/>
                </a:solidFill>
                <a:latin typeface="Palatino Linotype" pitchFamily="18" charset="0"/>
                <a:cs typeface="Arial" pitchFamily="34" charset="0"/>
              </a:rPr>
              <a:t>. др Наташа Здравковић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28491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r>
              <a:rPr lang="sr-Cyrl-CS" sz="3200" b="1" dirty="0">
                <a:latin typeface="Palatino Linotype" pitchFamily="18" charset="0"/>
              </a:rPr>
              <a:t>Тумори желуца</a:t>
            </a:r>
            <a:endParaRPr lang="en-US" sz="3200" dirty="0">
              <a:latin typeface="Palatino Linotyp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066800"/>
            <a:ext cx="8229600" cy="56388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sr-Cyrl-CS" sz="1800" b="1" dirty="0">
                <a:latin typeface="Palatino Linotype" pitchFamily="18" charset="0"/>
              </a:rPr>
              <a:t>Туморе желуца делимо  по пореклу на: </a:t>
            </a:r>
          </a:p>
          <a:p>
            <a:pPr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епителне туморе</a:t>
            </a:r>
          </a:p>
          <a:p>
            <a:pPr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мезенхималне туморе и </a:t>
            </a:r>
          </a:p>
          <a:p>
            <a:pPr>
              <a:lnSpc>
                <a:spcPct val="150000"/>
              </a:lnSpc>
            </a:pPr>
            <a:r>
              <a:rPr lang="sr-Cyrl-CS" sz="1800" dirty="0" err="1">
                <a:latin typeface="Palatino Linotype" pitchFamily="18" charset="0"/>
              </a:rPr>
              <a:t>лимфоме</a:t>
            </a:r>
            <a:endParaRPr lang="sr-Cyrl-C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sr-Cyrl-CS" sz="1800" b="1" dirty="0">
                <a:latin typeface="Palatino Linotype" pitchFamily="18" charset="0"/>
              </a:rPr>
              <a:t>Могу бити бенигни или малигни </a:t>
            </a:r>
          </a:p>
          <a:p>
            <a:pPr>
              <a:lnSpc>
                <a:spcPct val="150000"/>
              </a:lnSpc>
              <a:buNone/>
            </a:pPr>
            <a:r>
              <a:rPr lang="sr-Cyrl-CS" sz="1800" b="1" dirty="0" err="1">
                <a:latin typeface="Palatino Linotype" pitchFamily="18" charset="0"/>
              </a:rPr>
              <a:t>Преканцерозе</a:t>
            </a:r>
            <a:r>
              <a:rPr lang="sr-Cyrl-CS" sz="1800" b="1" dirty="0">
                <a:latin typeface="Palatino Linotype" pitchFamily="18" charset="0"/>
              </a:rPr>
              <a:t> желуца су:</a:t>
            </a:r>
          </a:p>
          <a:p>
            <a:pPr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пернициозна анемија</a:t>
            </a:r>
          </a:p>
          <a:p>
            <a:pPr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атрофични гастритис</a:t>
            </a:r>
          </a:p>
          <a:p>
            <a:pPr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полипи</a:t>
            </a:r>
          </a:p>
          <a:p>
            <a:pPr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позитивна породична анамнеза </a:t>
            </a:r>
          </a:p>
          <a:p>
            <a:pPr>
              <a:lnSpc>
                <a:spcPct val="150000"/>
              </a:lnSpc>
              <a:buNone/>
            </a:pPr>
            <a:endParaRPr lang="sr-Cyrl-C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61257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00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sr-Cyrl-CS" sz="2400" b="1" dirty="0">
                <a:latin typeface="Palatino Linotype" pitchFamily="18" charset="0"/>
              </a:rPr>
              <a:t>Бенигни тумори желуца</a:t>
            </a:r>
            <a:br>
              <a:rPr lang="sr-Cyrl-CS" sz="2400" b="1" dirty="0">
                <a:latin typeface="Palatino Linotype" pitchFamily="18" charset="0"/>
              </a:rPr>
            </a:b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8944004" cy="622939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ru-RU" sz="6400" b="1" dirty="0">
                <a:latin typeface="Palatino Linotype" pitchFamily="18" charset="0"/>
              </a:rPr>
              <a:t>Углавном су аденоми  у облику солитарних  или мултиплих полипа</a:t>
            </a:r>
            <a:r>
              <a:rPr lang="ru-RU" sz="6400" dirty="0">
                <a:latin typeface="Palatino Linotype" pitchFamily="18" charset="0"/>
              </a:rPr>
              <a:t>, а  затим папиломи и лејомиоми</a:t>
            </a:r>
          </a:p>
          <a:p>
            <a:pPr>
              <a:lnSpc>
                <a:spcPct val="170000"/>
              </a:lnSpc>
            </a:pPr>
            <a:r>
              <a:rPr lang="ru-RU" sz="6400" dirty="0">
                <a:latin typeface="Palatino Linotype" pitchFamily="18" charset="0"/>
              </a:rPr>
              <a:t>Пореклом су од различитих структура желудачног зида, најчешће  епителног, </a:t>
            </a:r>
            <a:r>
              <a:rPr lang="sr-Cyrl-CS" sz="6400" dirty="0">
                <a:latin typeface="Palatino Linotype" pitchFamily="18" charset="0"/>
              </a:rPr>
              <a:t>а ређе </a:t>
            </a:r>
            <a:r>
              <a:rPr lang="sr-Cyrl-CS" sz="6400" dirty="0" err="1">
                <a:latin typeface="Palatino Linotype" pitchFamily="18" charset="0"/>
              </a:rPr>
              <a:t>субмукозног</a:t>
            </a:r>
            <a:r>
              <a:rPr lang="sr-Cyrl-CS" sz="6400" dirty="0">
                <a:latin typeface="Palatino Linotype" pitchFamily="18" charset="0"/>
              </a:rPr>
              <a:t>-</a:t>
            </a:r>
            <a:r>
              <a:rPr lang="sr-Cyrl-CS" sz="6400" dirty="0" err="1">
                <a:latin typeface="Palatino Linotype" pitchFamily="18" charset="0"/>
              </a:rPr>
              <a:t>мезенхималног</a:t>
            </a:r>
            <a:r>
              <a:rPr lang="sr-Cyrl-CS" sz="6400" dirty="0">
                <a:latin typeface="Palatino Linotype" pitchFamily="18" charset="0"/>
              </a:rPr>
              <a:t> порекла</a:t>
            </a:r>
          </a:p>
          <a:p>
            <a:pPr>
              <a:lnSpc>
                <a:spcPct val="170000"/>
              </a:lnSpc>
              <a:buNone/>
            </a:pPr>
            <a:r>
              <a:rPr lang="ru-RU" sz="6400" b="1" dirty="0">
                <a:latin typeface="Palatino Linotype" pitchFamily="18" charset="0"/>
              </a:rPr>
              <a:t>Полипи </a:t>
            </a:r>
            <a:r>
              <a:rPr lang="ru-RU" sz="6400" dirty="0">
                <a:latin typeface="Palatino Linotype" pitchFamily="18" charset="0"/>
              </a:rPr>
              <a:t>  представљају  90% </a:t>
            </a:r>
            <a:r>
              <a:rPr lang="sr-Cyrl-CS" sz="6400" dirty="0">
                <a:latin typeface="Palatino Linotype" pitchFamily="18" charset="0"/>
              </a:rPr>
              <a:t>бенигних тумора желуца:</a:t>
            </a:r>
            <a:endParaRPr lang="ru-RU" sz="64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6400" dirty="0">
                <a:latin typeface="Palatino Linotype" pitchFamily="18" charset="0"/>
              </a:rPr>
              <a:t>макроскопски то су ограничене лезије епитела слузнице које проминирају у лумен, </a:t>
            </a:r>
          </a:p>
          <a:p>
            <a:pPr>
              <a:lnSpc>
                <a:spcPct val="170000"/>
              </a:lnSpc>
            </a:pPr>
            <a:r>
              <a:rPr lang="ru-RU" sz="6400" dirty="0">
                <a:latin typeface="Palatino Linotype" pitchFamily="18" charset="0"/>
              </a:rPr>
              <a:t>са петељком  или без петељке (сесилни)</a:t>
            </a:r>
            <a:r>
              <a:rPr lang="sr-Cyrl-CS" sz="6400" dirty="0">
                <a:latin typeface="Palatino Linotype" pitchFamily="18" charset="0"/>
              </a:rPr>
              <a:t>, микроскопски-</a:t>
            </a:r>
            <a:r>
              <a:rPr lang="x-none" sz="6400" dirty="0">
                <a:latin typeface="Palatino Linotype" pitchFamily="18" charset="0"/>
                <a:cs typeface="Arial" pitchFamily="34" charset="0"/>
              </a:rPr>
              <a:t>аденоматозни и хиперпластични</a:t>
            </a:r>
            <a:endParaRPr lang="sr-Cyrl-CS" sz="6400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70000"/>
              </a:lnSpc>
              <a:buNone/>
            </a:pPr>
            <a:r>
              <a:rPr lang="sr-Cyrl-CS" sz="6400" b="1" dirty="0">
                <a:latin typeface="Palatino Linotype" pitchFamily="18" charset="0"/>
              </a:rPr>
              <a:t>Етиологија</a:t>
            </a:r>
            <a:r>
              <a:rPr lang="sr-Cyrl-CS" sz="6400" dirty="0">
                <a:latin typeface="Palatino Linotype" pitchFamily="18" charset="0"/>
              </a:rPr>
              <a:t>- дејство хемијских агенаса, токсина, инфекција, генетска </a:t>
            </a:r>
            <a:r>
              <a:rPr lang="sr-Cyrl-CS" sz="6400" dirty="0" err="1">
                <a:latin typeface="Palatino Linotype" pitchFamily="18" charset="0"/>
              </a:rPr>
              <a:t>предиспозиција</a:t>
            </a:r>
            <a:endParaRPr lang="sr-Cyrl-CS" sz="64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sr-Cyrl-CS" sz="6400" b="1" dirty="0">
                <a:latin typeface="Palatino Linotype" pitchFamily="18" charset="0"/>
              </a:rPr>
              <a:t>Клиничка слика </a:t>
            </a:r>
            <a:r>
              <a:rPr lang="sr-Cyrl-CS" sz="6400" dirty="0">
                <a:latin typeface="Palatino Linotype" pitchFamily="18" charset="0"/>
              </a:rPr>
              <a:t>–мањи тумори су асимптоматски, тумори већих димензија, </a:t>
            </a:r>
            <a:r>
              <a:rPr lang="sr-Cyrl-CS" sz="6400" dirty="0" err="1">
                <a:latin typeface="Palatino Linotype" pitchFamily="18" charset="0"/>
              </a:rPr>
              <a:t>супракардијалне</a:t>
            </a:r>
            <a:r>
              <a:rPr lang="sr-Cyrl-CS" sz="6400" dirty="0">
                <a:latin typeface="Palatino Linotype" pitchFamily="18" charset="0"/>
              </a:rPr>
              <a:t> и препилоричне локализације  доводе до </a:t>
            </a:r>
            <a:r>
              <a:rPr lang="sr-Cyrl-CS" sz="6400" dirty="0" err="1">
                <a:latin typeface="Palatino Linotype" pitchFamily="18" charset="0"/>
              </a:rPr>
              <a:t>дисфагије</a:t>
            </a:r>
            <a:r>
              <a:rPr lang="sr-Cyrl-CS" sz="6400" dirty="0">
                <a:latin typeface="Palatino Linotype" pitchFamily="18" charset="0"/>
              </a:rPr>
              <a:t>, </a:t>
            </a:r>
            <a:r>
              <a:rPr lang="sr-Cyrl-CS" sz="6400" dirty="0" err="1">
                <a:latin typeface="Palatino Linotype" pitchFamily="18" charset="0"/>
              </a:rPr>
              <a:t>епигастричног</a:t>
            </a:r>
            <a:r>
              <a:rPr lang="sr-Cyrl-CS" sz="6400" dirty="0">
                <a:latin typeface="Palatino Linotype" pitchFamily="18" charset="0"/>
              </a:rPr>
              <a:t> бола, гађења, подригивања, горушице, повраћања</a:t>
            </a:r>
          </a:p>
          <a:p>
            <a:pPr>
              <a:lnSpc>
                <a:spcPct val="170000"/>
              </a:lnSpc>
              <a:buNone/>
            </a:pPr>
            <a:r>
              <a:rPr lang="sr-Cyrl-CS" sz="6400" b="1" dirty="0">
                <a:latin typeface="Palatino Linotype" pitchFamily="18" charset="0"/>
              </a:rPr>
              <a:t>Дијагноза</a:t>
            </a:r>
            <a:r>
              <a:rPr lang="sr-Cyrl-CS" sz="6400" dirty="0">
                <a:latin typeface="Palatino Linotype" pitchFamily="18" charset="0"/>
              </a:rPr>
              <a:t>: анамнеза са клиничком сликом, </a:t>
            </a:r>
            <a:r>
              <a:rPr lang="sr-Cyrl-CS" sz="6400" dirty="0" err="1">
                <a:latin typeface="Palatino Linotype" pitchFamily="18" charset="0"/>
              </a:rPr>
              <a:t>ендоскопија</a:t>
            </a:r>
            <a:r>
              <a:rPr lang="sr-Cyrl-CS" sz="6400" dirty="0">
                <a:latin typeface="Palatino Linotype" pitchFamily="18" charset="0"/>
              </a:rPr>
              <a:t>, радиограске контрастне методе</a:t>
            </a:r>
          </a:p>
          <a:p>
            <a:pPr>
              <a:lnSpc>
                <a:spcPct val="170000"/>
              </a:lnSpc>
              <a:buNone/>
            </a:pPr>
            <a:r>
              <a:rPr lang="sr-Cyrl-CS" sz="6400" b="1" dirty="0">
                <a:latin typeface="Palatino Linotype" pitchFamily="18" charset="0"/>
              </a:rPr>
              <a:t>Терапија</a:t>
            </a:r>
            <a:r>
              <a:rPr lang="en-US" sz="6400" dirty="0">
                <a:latin typeface="Palatino Linotype" pitchFamily="18" charset="0"/>
              </a:rPr>
              <a:t>:</a:t>
            </a:r>
            <a:r>
              <a:rPr lang="x-none" sz="6400" dirty="0">
                <a:latin typeface="Palatino Linotype" pitchFamily="18" charset="0"/>
              </a:rPr>
              <a:t> </a:t>
            </a:r>
            <a:r>
              <a:rPr lang="x-none" sz="6400" dirty="0" err="1">
                <a:latin typeface="Palatino Linotype" pitchFamily="18" charset="0"/>
              </a:rPr>
              <a:t>ендоскопска</a:t>
            </a:r>
            <a:r>
              <a:rPr lang="x-none" sz="6400" dirty="0">
                <a:latin typeface="Palatino Linotype" pitchFamily="18" charset="0"/>
              </a:rPr>
              <a:t> или </a:t>
            </a:r>
            <a:r>
              <a:rPr lang="sr-Cyrl-CS" sz="6400" dirty="0">
                <a:latin typeface="Palatino Linotype" pitchFamily="18" charset="0"/>
              </a:rPr>
              <a:t>хируршка</a:t>
            </a:r>
          </a:p>
          <a:p>
            <a:pPr marL="363538" indent="-363538">
              <a:lnSpc>
                <a:spcPct val="130000"/>
              </a:lnSpc>
              <a:buClr>
                <a:schemeClr val="tx1"/>
              </a:buClr>
              <a:buNone/>
              <a:defRPr/>
            </a:pPr>
            <a:endParaRPr lang="sr-Cyrl-CS" sz="5600" dirty="0"/>
          </a:p>
        </p:txBody>
      </p:sp>
    </p:spTree>
    <p:extLst>
      <p:ext uri="{BB962C8B-B14F-4D97-AF65-F5344CB8AC3E}">
        <p14:creationId xmlns:p14="http://schemas.microsoft.com/office/powerpoint/2010/main" val="34691656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sz="2800" b="1" dirty="0">
                <a:latin typeface="Palatino Linotype" pitchFamily="18" charset="0"/>
              </a:rPr>
              <a:t>Малигни тумори желуца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sr-Cyrl-CS" sz="1800" dirty="0">
                <a:latin typeface="Palatino Linotype" pitchFamily="18" charset="0"/>
              </a:rPr>
              <a:t>Најважнији малигни тумори желуца су: </a:t>
            </a:r>
          </a:p>
          <a:p>
            <a:pPr>
              <a:lnSpc>
                <a:spcPct val="150000"/>
              </a:lnSpc>
            </a:pPr>
            <a:r>
              <a:rPr lang="sr-Cyrl-CS" sz="1800" b="1" dirty="0" err="1">
                <a:latin typeface="Palatino Linotype" pitchFamily="18" charset="0"/>
              </a:rPr>
              <a:t>аденокарцином</a:t>
            </a:r>
            <a:endParaRPr lang="sr-Cyrl-CS" sz="18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лимфом</a:t>
            </a:r>
          </a:p>
          <a:p>
            <a:pPr>
              <a:lnSpc>
                <a:spcPct val="150000"/>
              </a:lnSpc>
            </a:pPr>
            <a:r>
              <a:rPr lang="sr-Cyrl-CS" sz="1800" dirty="0" err="1">
                <a:latin typeface="Palatino Linotype" pitchFamily="18" charset="0"/>
              </a:rPr>
              <a:t>саркоми-лејомиосаркоми</a:t>
            </a:r>
            <a:r>
              <a:rPr lang="sr-Cyrl-CS" sz="1800" dirty="0">
                <a:latin typeface="Palatino Linotype" pitchFamily="18" charset="0"/>
              </a:rPr>
              <a:t>, </a:t>
            </a:r>
            <a:r>
              <a:rPr lang="sr-Cyrl-CS" sz="1800" b="1" dirty="0">
                <a:latin typeface="Palatino Linotype" pitchFamily="18" charset="0"/>
              </a:rPr>
              <a:t>гастроинтестинални стромални тумори  (ГИСТ)</a:t>
            </a:r>
          </a:p>
          <a:p>
            <a:pPr>
              <a:lnSpc>
                <a:spcPct val="150000"/>
              </a:lnSpc>
              <a:buNone/>
            </a:pPr>
            <a:endParaRPr lang="sr-Cyrl-CS" sz="18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800" dirty="0">
                <a:latin typeface="Palatino Linotype" pitchFamily="18" charset="0"/>
              </a:rPr>
              <a:t>Аденокарциноми чине око 95% малигних тумора желуца </a:t>
            </a:r>
          </a:p>
          <a:p>
            <a:pPr>
              <a:lnSpc>
                <a:spcPct val="150000"/>
              </a:lnSpc>
              <a:buNone/>
            </a:pPr>
            <a:r>
              <a:rPr lang="sr-Cyrl-CS" sz="1800" b="1" dirty="0">
                <a:latin typeface="Palatino Linotype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sr-Cyrl-CS" sz="1800" dirty="0">
              <a:latin typeface="Palatino Linotype" pitchFamily="18" charset="0"/>
              <a:hlinkClick r:id="" action="ppaction://noaction"/>
            </a:endParaRPr>
          </a:p>
          <a:p>
            <a:endParaRPr lang="sr-Cyrl-CS" dirty="0">
              <a:hlinkClick r:id="" action="ppaction://noaction"/>
            </a:endParaRPr>
          </a:p>
        </p:txBody>
      </p:sp>
    </p:spTree>
    <p:extLst>
      <p:ext uri="{BB962C8B-B14F-4D97-AF65-F5344CB8AC3E}">
        <p14:creationId xmlns:p14="http://schemas.microsoft.com/office/powerpoint/2010/main" val="317588765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Palatino Linotype" pitchFamily="18" charset="0"/>
              </a:rPr>
              <a:t>Карцином желуца</a:t>
            </a: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229600" cy="600076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dirty="0"/>
          </a:p>
          <a:p>
            <a:pPr>
              <a:lnSpc>
                <a:spcPct val="170000"/>
              </a:lnSpc>
              <a:buNone/>
            </a:pPr>
            <a:r>
              <a:rPr lang="ru-RU" sz="3800" b="1" dirty="0">
                <a:latin typeface="Palatino Linotype" pitchFamily="18" charset="0"/>
              </a:rPr>
              <a:t>Дефиниција</a:t>
            </a:r>
          </a:p>
          <a:p>
            <a:pPr>
              <a:lnSpc>
                <a:spcPct val="170000"/>
              </a:lnSpc>
            </a:pPr>
            <a:r>
              <a:rPr lang="sr-Cyrl-CS" sz="3800" dirty="0" err="1">
                <a:latin typeface="Palatino Linotype" pitchFamily="18" charset="0"/>
              </a:rPr>
              <a:t>Карцином</a:t>
            </a:r>
            <a:r>
              <a:rPr lang="sr-Cyrl-CS" sz="3800" dirty="0">
                <a:latin typeface="Palatino Linotype" pitchFamily="18" charset="0"/>
              </a:rPr>
              <a:t> желуца је малигни епителни тумор желудачне </a:t>
            </a:r>
            <a:r>
              <a:rPr lang="sr-Cyrl-CS" sz="3800" dirty="0" err="1">
                <a:latin typeface="Palatino Linotype" pitchFamily="18" charset="0"/>
              </a:rPr>
              <a:t>слузнице</a:t>
            </a:r>
            <a:endParaRPr lang="ru-RU" sz="38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ru-RU" sz="3800" b="1" dirty="0">
                <a:latin typeface="Palatino Linotype" pitchFamily="18" charset="0"/>
              </a:rPr>
              <a:t>Преваленција</a:t>
            </a:r>
            <a:r>
              <a:rPr lang="ru-RU" sz="3800" dirty="0">
                <a:latin typeface="Palatino Linotype" pitchFamily="18" charset="0"/>
              </a:rPr>
              <a:t>:</a:t>
            </a:r>
          </a:p>
          <a:p>
            <a:pPr>
              <a:lnSpc>
                <a:spcPct val="170000"/>
              </a:lnSpc>
            </a:pPr>
            <a:r>
              <a:rPr lang="ru-RU" sz="3800" dirty="0">
                <a:latin typeface="Palatino Linotype" pitchFamily="18" charset="0"/>
              </a:rPr>
              <a:t>други по учесталости карцином органа за варење (после карцинома дебелог црева) </a:t>
            </a:r>
          </a:p>
          <a:p>
            <a:pPr>
              <a:lnSpc>
                <a:spcPct val="170000"/>
              </a:lnSpc>
            </a:pPr>
            <a:r>
              <a:rPr lang="ru-RU" sz="3800" dirty="0">
                <a:latin typeface="Palatino Linotype" pitchFamily="18" charset="0"/>
              </a:rPr>
              <a:t>четврти карцином по учесталости међу свим малигним болестима</a:t>
            </a:r>
          </a:p>
          <a:p>
            <a:pPr>
              <a:lnSpc>
                <a:spcPct val="170000"/>
              </a:lnSpc>
              <a:buNone/>
            </a:pPr>
            <a:r>
              <a:rPr lang="ru-RU" sz="3800" b="1" dirty="0">
                <a:latin typeface="Palatino Linotype" pitchFamily="18" charset="0"/>
              </a:rPr>
              <a:t>Дистрибуција по полу и старости:</a:t>
            </a:r>
          </a:p>
          <a:p>
            <a:pPr>
              <a:lnSpc>
                <a:spcPct val="170000"/>
              </a:lnSpc>
            </a:pPr>
            <a:r>
              <a:rPr lang="ru-RU" sz="3800" dirty="0">
                <a:latin typeface="Palatino Linotype" pitchFamily="18" charset="0"/>
              </a:rPr>
              <a:t>1,5-2 пута чешћи код мушкараца, него код жена</a:t>
            </a:r>
          </a:p>
          <a:p>
            <a:pPr>
              <a:lnSpc>
                <a:spcPct val="170000"/>
              </a:lnSpc>
            </a:pPr>
            <a:r>
              <a:rPr lang="ru-RU" sz="3800" dirty="0">
                <a:latin typeface="Palatino Linotype" pitchFamily="18" charset="0"/>
              </a:rPr>
              <a:t>појављује се углавном након 50-те године живота </a:t>
            </a:r>
          </a:p>
          <a:p>
            <a:pPr>
              <a:buNone/>
            </a:pPr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103271678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latin typeface="Palatino Linotype" pitchFamily="18" charset="0"/>
              </a:rPr>
              <a:t>Карцином желуца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991600" cy="5257800"/>
          </a:xfrm>
        </p:spPr>
        <p:txBody>
          <a:bodyPr>
            <a:normAutofit lnSpcReduction="10000"/>
          </a:bodyPr>
          <a:lstStyle/>
          <a:p>
            <a:pPr>
              <a:lnSpc>
                <a:spcPct val="160000"/>
              </a:lnSpc>
              <a:buNone/>
            </a:pPr>
            <a:r>
              <a:rPr lang="sr-Cyrl-CS" sz="1600" dirty="0">
                <a:latin typeface="Palatino Linotype" pitchFamily="18" charset="0"/>
              </a:rPr>
              <a:t>Подела:</a:t>
            </a:r>
          </a:p>
          <a:p>
            <a:pPr>
              <a:lnSpc>
                <a:spcPct val="160000"/>
              </a:lnSpc>
            </a:pPr>
            <a:r>
              <a:rPr lang="sr-Cyrl-CS" sz="1600" dirty="0" err="1">
                <a:latin typeface="Palatino Linotype" pitchFamily="18" charset="0"/>
              </a:rPr>
              <a:t>Ендоскопија</a:t>
            </a:r>
            <a:r>
              <a:rPr lang="sr-Cyrl-CS" sz="1600" dirty="0">
                <a:latin typeface="Palatino Linotype" pitchFamily="18" charset="0"/>
              </a:rPr>
              <a:t> суверена метода дијагностике свих тумора желуца: </a:t>
            </a:r>
            <a:r>
              <a:rPr lang="sr-Cyrl-CS" sz="1600" u="sng" dirty="0">
                <a:latin typeface="Palatino Linotype" pitchFamily="18" charset="0"/>
              </a:rPr>
              <a:t> инспекцијски налаз и патохистолошка анализа </a:t>
            </a:r>
            <a:r>
              <a:rPr lang="sr-Cyrl-CS" sz="1600" dirty="0">
                <a:latin typeface="Palatino Linotype" pitchFamily="18" charset="0"/>
              </a:rPr>
              <a:t>биоптата (узорка ткива) </a:t>
            </a:r>
            <a:r>
              <a:rPr lang="sr-Cyrl-CS" sz="1600" u="sng" dirty="0">
                <a:latin typeface="Palatino Linotype" pitchFamily="18" charset="0"/>
              </a:rPr>
              <a:t>одређују  терапијски приступ, клинички ток болести и прогнозу</a:t>
            </a:r>
          </a:p>
          <a:p>
            <a:pPr>
              <a:lnSpc>
                <a:spcPct val="160000"/>
              </a:lnSpc>
            </a:pPr>
            <a:r>
              <a:rPr lang="sr-Cyrl-CS" sz="1600" dirty="0" err="1">
                <a:latin typeface="Palatino Linotype" pitchFamily="18" charset="0"/>
              </a:rPr>
              <a:t>Карцином</a:t>
            </a:r>
            <a:r>
              <a:rPr lang="sr-Cyrl-CS" sz="1600" dirty="0">
                <a:latin typeface="Palatino Linotype" pitchFamily="18" charset="0"/>
              </a:rPr>
              <a:t> желуца–малигна промена која ендоскопски има изглед неправилне </a:t>
            </a:r>
            <a:r>
              <a:rPr lang="sr-Cyrl-CS" sz="1600" dirty="0" err="1">
                <a:latin typeface="Palatino Linotype" pitchFamily="18" charset="0"/>
              </a:rPr>
              <a:t>улцеративне</a:t>
            </a:r>
            <a:r>
              <a:rPr lang="sr-Cyrl-CS" sz="1600" dirty="0">
                <a:latin typeface="Palatino Linotype" pitchFamily="18" charset="0"/>
              </a:rPr>
              <a:t> </a:t>
            </a:r>
            <a:r>
              <a:rPr lang="sr-Cyrl-CS" sz="1600" dirty="0" err="1">
                <a:latin typeface="Palatino Linotype" pitchFamily="18" charset="0"/>
              </a:rPr>
              <a:t>лезије</a:t>
            </a:r>
            <a:r>
              <a:rPr lang="sr-Cyrl-CS" sz="1600" dirty="0">
                <a:latin typeface="Palatino Linotype" pitchFamily="18" charset="0"/>
              </a:rPr>
              <a:t>, тамније пребојеног дна, подривених и неправилних ивица, са псеудополипоидном инфилтрацијом, ригидне околне </a:t>
            </a:r>
            <a:r>
              <a:rPr lang="sr-Cyrl-CS" sz="1600" dirty="0" err="1">
                <a:latin typeface="Palatino Linotype" pitchFamily="18" charset="0"/>
              </a:rPr>
              <a:t>мукозе</a:t>
            </a:r>
            <a:endParaRPr lang="sr-Cyrl-CS" sz="16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  <a:buNone/>
            </a:pPr>
            <a:endParaRPr lang="sr-Cyrl-CS" sz="16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  <a:buNone/>
            </a:pPr>
            <a:r>
              <a:rPr lang="sr-Cyrl-CS" sz="1600" dirty="0">
                <a:latin typeface="Palatino Linotype" pitchFamily="18" charset="0"/>
              </a:rPr>
              <a:t>Најчешће  је аденокарцином: </a:t>
            </a:r>
          </a:p>
          <a:p>
            <a:pPr>
              <a:lnSpc>
                <a:spcPct val="160000"/>
              </a:lnSpc>
              <a:buNone/>
            </a:pPr>
            <a:r>
              <a:rPr lang="sr-Cyrl-CS" sz="1600" dirty="0">
                <a:latin typeface="Palatino Linotype" pitchFamily="18" charset="0"/>
              </a:rPr>
              <a:t>• рани </a:t>
            </a:r>
            <a:r>
              <a:rPr lang="sr-Cyrl-CS" sz="1600" dirty="0" err="1">
                <a:latin typeface="Palatino Linotype" pitchFamily="18" charset="0"/>
              </a:rPr>
              <a:t>карцином</a:t>
            </a:r>
            <a:r>
              <a:rPr lang="sr-Cyrl-CS" sz="1600" dirty="0">
                <a:latin typeface="Palatino Linotype" pitchFamily="18" charset="0"/>
              </a:rPr>
              <a:t> желуца-ограничен је на мукозу и </a:t>
            </a:r>
            <a:r>
              <a:rPr lang="sr-Cyrl-CS" sz="1600" dirty="0" err="1">
                <a:latin typeface="Palatino Linotype" pitchFamily="18" charset="0"/>
              </a:rPr>
              <a:t>субмукозу</a:t>
            </a:r>
            <a:r>
              <a:rPr lang="sr-Cyrl-CS" sz="1600" dirty="0">
                <a:latin typeface="Palatino Linotype" pitchFamily="18" charset="0"/>
              </a:rPr>
              <a:t> </a:t>
            </a:r>
          </a:p>
          <a:p>
            <a:pPr>
              <a:lnSpc>
                <a:spcPct val="160000"/>
              </a:lnSpc>
              <a:buNone/>
            </a:pPr>
            <a:r>
              <a:rPr lang="sr-Cyrl-CS" sz="1600" dirty="0">
                <a:latin typeface="Palatino Linotype" pitchFamily="18" charset="0"/>
              </a:rPr>
              <a:t>• узнапредовали </a:t>
            </a:r>
            <a:r>
              <a:rPr lang="sr-Cyrl-CS" sz="1600" dirty="0" err="1">
                <a:latin typeface="Palatino Linotype" pitchFamily="18" charset="0"/>
              </a:rPr>
              <a:t>карцином</a:t>
            </a:r>
            <a:r>
              <a:rPr lang="sr-Cyrl-CS" sz="1600" dirty="0">
                <a:latin typeface="Palatino Linotype" pitchFamily="18" charset="0"/>
              </a:rPr>
              <a:t> желуца-инфилтрација мишићног слоја, најчешће се налази на </a:t>
            </a:r>
          </a:p>
          <a:p>
            <a:pPr>
              <a:lnSpc>
                <a:spcPct val="160000"/>
              </a:lnSpc>
              <a:buNone/>
            </a:pPr>
            <a:r>
              <a:rPr lang="sr-Cyrl-CS" sz="1600" dirty="0">
                <a:latin typeface="Palatino Linotype" pitchFamily="18" charset="0"/>
              </a:rPr>
              <a:t>    малој кривини желудачног зида</a:t>
            </a:r>
          </a:p>
          <a:p>
            <a:pPr>
              <a:lnSpc>
                <a:spcPct val="160000"/>
              </a:lnSpc>
              <a:buNone/>
            </a:pPr>
            <a:r>
              <a:rPr lang="sr-Cyrl-CS" sz="1400" dirty="0">
                <a:latin typeface="Palatino Linotype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423785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25400"/>
            <a:ext cx="8229600" cy="639762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Palatino Linotype" pitchFamily="18" charset="0"/>
              </a:rPr>
              <a:t>Карцином желуца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" y="381000"/>
            <a:ext cx="9144000" cy="632460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None/>
            </a:pPr>
            <a:r>
              <a:rPr lang="sr-Cyrl-CS" sz="1600" b="1" dirty="0">
                <a:latin typeface="Palatino Linotype" pitchFamily="18" charset="0"/>
              </a:rPr>
              <a:t>Етиологија и патогенеза</a:t>
            </a:r>
          </a:p>
          <a:p>
            <a:pPr>
              <a:lnSpc>
                <a:spcPct val="170000"/>
              </a:lnSpc>
              <a:buNone/>
            </a:pPr>
            <a:r>
              <a:rPr lang="sr-Cyrl-CS" sz="1600" dirty="0">
                <a:latin typeface="Palatino Linotype" pitchFamily="18" charset="0"/>
              </a:rPr>
              <a:t> Може настати </a:t>
            </a:r>
          </a:p>
          <a:p>
            <a:pPr>
              <a:lnSpc>
                <a:spcPct val="170000"/>
              </a:lnSpc>
            </a:pPr>
            <a:r>
              <a:rPr lang="sr-Cyrl-CS" sz="1600" b="1" dirty="0">
                <a:latin typeface="Palatino Linotype" pitchFamily="18" charset="0"/>
              </a:rPr>
              <a:t>из нормалне желудачне слузнице или </a:t>
            </a:r>
          </a:p>
          <a:p>
            <a:pPr>
              <a:lnSpc>
                <a:spcPct val="170000"/>
              </a:lnSpc>
            </a:pPr>
            <a:r>
              <a:rPr lang="sr-Cyrl-CS" sz="1600" b="1" dirty="0">
                <a:latin typeface="Palatino Linotype" pitchFamily="18" charset="0"/>
              </a:rPr>
              <a:t>из </a:t>
            </a:r>
            <a:r>
              <a:rPr lang="sr-Cyrl-CS" sz="1600" b="1" dirty="0" err="1">
                <a:latin typeface="Palatino Linotype" pitchFamily="18" charset="0"/>
              </a:rPr>
              <a:t>преканцерозних</a:t>
            </a:r>
            <a:r>
              <a:rPr lang="sr-Cyrl-CS" sz="1600" b="1" dirty="0">
                <a:latin typeface="Palatino Linotype" pitchFamily="18" charset="0"/>
              </a:rPr>
              <a:t> </a:t>
            </a:r>
            <a:r>
              <a:rPr lang="sr-Cyrl-CS" sz="1600" b="1" dirty="0" err="1">
                <a:latin typeface="Palatino Linotype" pitchFamily="18" charset="0"/>
              </a:rPr>
              <a:t>лезија</a:t>
            </a:r>
            <a:r>
              <a:rPr lang="sr-Cyrl-CS" sz="1600" b="1" dirty="0">
                <a:latin typeface="Palatino Linotype" pitchFamily="18" charset="0"/>
              </a:rPr>
              <a:t> </a:t>
            </a:r>
            <a:r>
              <a:rPr lang="sr-Cyrl-CS" sz="1600" dirty="0">
                <a:latin typeface="Palatino Linotype" pitchFamily="18" charset="0"/>
              </a:rPr>
              <a:t> (хронични гастритис-праћен атрофијом и метаплазијом, могући развој дисплазије,</a:t>
            </a:r>
          </a:p>
          <a:p>
            <a:pPr>
              <a:lnSpc>
                <a:spcPct val="170000"/>
              </a:lnSpc>
              <a:buNone/>
            </a:pPr>
            <a:r>
              <a:rPr lang="sr-Cyrl-CS" sz="1600" dirty="0">
                <a:latin typeface="Palatino Linotype" pitchFamily="18" charset="0"/>
              </a:rPr>
              <a:t>       подручја интестиналне неоплазије, жлездане дисплазије или аденоматозних полипа)</a:t>
            </a:r>
          </a:p>
          <a:p>
            <a:pPr>
              <a:lnSpc>
                <a:spcPct val="170000"/>
              </a:lnSpc>
              <a:buNone/>
            </a:pPr>
            <a:r>
              <a:rPr lang="sr-Cyrl-CS" sz="1600" b="1" dirty="0">
                <a:latin typeface="Palatino Linotype" pitchFamily="18" charset="0"/>
              </a:rPr>
              <a:t>Узрок није познат</a:t>
            </a:r>
            <a:r>
              <a:rPr lang="sr-Cyrl-CS" sz="1600" dirty="0">
                <a:latin typeface="Palatino Linotype" pitchFamily="18" charset="0"/>
              </a:rPr>
              <a:t>, али постоје различити </a:t>
            </a:r>
            <a:r>
              <a:rPr lang="sr-Cyrl-CS" sz="1600" b="1" dirty="0">
                <a:latin typeface="Palatino Linotype" pitchFamily="18" charset="0"/>
              </a:rPr>
              <a:t>ризични фактори</a:t>
            </a:r>
            <a:r>
              <a:rPr lang="sr-Cyrl-CS" sz="1600" dirty="0">
                <a:latin typeface="Palatino Linotype" pitchFamily="18" charset="0"/>
              </a:rPr>
              <a:t>: </a:t>
            </a:r>
          </a:p>
          <a:p>
            <a:pPr>
              <a:lnSpc>
                <a:spcPct val="170000"/>
              </a:lnSpc>
            </a:pPr>
            <a:r>
              <a:rPr lang="sr-Cyrl-CS" sz="1600" dirty="0">
                <a:latin typeface="Palatino Linotype" pitchFamily="18" charset="0"/>
              </a:rPr>
              <a:t>инфекција </a:t>
            </a:r>
            <a:r>
              <a:rPr lang="en-US" sz="1600" dirty="0">
                <a:latin typeface="Palatino Linotype" pitchFamily="18" charset="0"/>
              </a:rPr>
              <a:t>Helicobacter pylori 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r>
              <a:rPr lang="sr-Cyrl-CS" sz="1600" dirty="0">
                <a:latin typeface="Palatino Linotype" pitchFamily="18" charset="0"/>
              </a:rPr>
              <a:t>исхрана (димљена, усољена храна, конзерванси, смањен унос протективног витамина С)</a:t>
            </a:r>
          </a:p>
          <a:p>
            <a:pPr>
              <a:lnSpc>
                <a:spcPct val="170000"/>
              </a:lnSpc>
            </a:pPr>
            <a:r>
              <a:rPr lang="sr-Cyrl-CS" sz="1600" dirty="0" err="1">
                <a:latin typeface="Palatino Linotype" pitchFamily="18" charset="0"/>
              </a:rPr>
              <a:t>социоекономски</a:t>
            </a:r>
            <a:r>
              <a:rPr lang="sr-Cyrl-CS" sz="1600" dirty="0">
                <a:latin typeface="Palatino Linotype" pitchFamily="18" charset="0"/>
              </a:rPr>
              <a:t> фактори (пушење,алкохолизам) </a:t>
            </a:r>
          </a:p>
          <a:p>
            <a:pPr>
              <a:lnSpc>
                <a:spcPct val="170000"/>
              </a:lnSpc>
            </a:pPr>
            <a:r>
              <a:rPr lang="ru-RU" sz="1600" dirty="0">
                <a:latin typeface="Palatino Linotype" pitchFamily="18" charset="0"/>
              </a:rPr>
              <a:t>различити генетски фактори: </a:t>
            </a:r>
            <a:r>
              <a:rPr lang="sr-Cyrl-CS" sz="1600" dirty="0">
                <a:latin typeface="Palatino Linotype" pitchFamily="18" charset="0"/>
              </a:rPr>
              <a:t>већа учесталост код крвне групе А, чешће у породицама које болују од  фамилијарне аденоматозне полипозе колона и  хередитарног неполипозног рака дебелог црева,  код оболелих од </a:t>
            </a:r>
            <a:r>
              <a:rPr lang="ru-RU" sz="1600" dirty="0">
                <a:latin typeface="Palatino Linotype" pitchFamily="18" charset="0"/>
              </a:rPr>
              <a:t>аутоимуног атрофичног  гастритиса </a:t>
            </a:r>
          </a:p>
          <a:p>
            <a:pPr>
              <a:lnSpc>
                <a:spcPct val="170000"/>
              </a:lnSpc>
            </a:pPr>
            <a:r>
              <a:rPr lang="ru-RU" sz="1600" dirty="0">
                <a:latin typeface="Palatino Linotype" pitchFamily="18" charset="0"/>
              </a:rPr>
              <a:t>полипи као прекурсори</a:t>
            </a:r>
          </a:p>
          <a:p>
            <a:pPr>
              <a:lnSpc>
                <a:spcPct val="170000"/>
              </a:lnSpc>
              <a:buNone/>
            </a:pPr>
            <a:r>
              <a:rPr lang="ru-RU" sz="1600" dirty="0">
                <a:latin typeface="Palatino Linotype" pitchFamily="18" charset="0"/>
              </a:rPr>
              <a:t>        </a:t>
            </a:r>
            <a:endParaRPr lang="sr-Cyrl-CS" sz="1600" dirty="0"/>
          </a:p>
          <a:p>
            <a:endParaRPr lang="sr-Cyrl-C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6449948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latin typeface="Palatino Linotype" pitchFamily="18" charset="0"/>
              </a:rPr>
              <a:t>Карцином желуца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45259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sr-Cyrl-CS" sz="1600" b="1" dirty="0">
                <a:latin typeface="Palatino Linotype" pitchFamily="18" charset="0"/>
              </a:rPr>
              <a:t>Клиничка слика 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Ране форме готово асимптоматске или атипичне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Касније форме: бол у епигастријуму, мучнина, губитак апетита, крварење, 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анемија и губитак телесне масе</a:t>
            </a:r>
          </a:p>
          <a:p>
            <a:pPr>
              <a:lnSpc>
                <a:spcPct val="150000"/>
              </a:lnSpc>
            </a:pPr>
            <a:endParaRPr lang="sr-Cyrl-CS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sr-Cyrl-CS" sz="1600" b="1" dirty="0">
                <a:latin typeface="Palatino Linotype" pitchFamily="18" charset="0"/>
              </a:rPr>
              <a:t>Метастазира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 прво у лимфне чворове мале кривине, око панкреаса, хилуса слезине и у </a:t>
            </a:r>
            <a:r>
              <a:rPr lang="sr-Cyrl-CS" sz="1600" dirty="0" err="1">
                <a:latin typeface="Palatino Linotype" pitchFamily="18" charset="0"/>
              </a:rPr>
              <a:t>аортокавалне</a:t>
            </a:r>
            <a:r>
              <a:rPr lang="sr-Cyrl-CS" sz="1600" dirty="0">
                <a:latin typeface="Palatino Linotype" pitchFamily="18" charset="0"/>
              </a:rPr>
              <a:t> чворове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затим у плућа, кости, мозак и јајнике (карактеристично-</a:t>
            </a:r>
            <a:r>
              <a:rPr lang="sr-Cyrl-CS" sz="1600" dirty="0" err="1">
                <a:latin typeface="Palatino Linotype" pitchFamily="18" charset="0"/>
              </a:rPr>
              <a:t>Крукенбергови</a:t>
            </a:r>
            <a:r>
              <a:rPr lang="sr-Cyrl-CS" sz="1600" dirty="0">
                <a:latin typeface="Palatino Linotype" pitchFamily="18" charset="0"/>
              </a:rPr>
              <a:t> тумори),</a:t>
            </a:r>
          </a:p>
          <a:p>
            <a:pPr>
              <a:lnSpc>
                <a:spcPct val="150000"/>
              </a:lnSpc>
              <a:buNone/>
            </a:pPr>
            <a:r>
              <a:rPr lang="sr-Cyrl-CS" sz="1600" dirty="0">
                <a:latin typeface="Palatino Linotype" pitchFamily="18" charset="0"/>
              </a:rPr>
              <a:t>       у лимфне чворове </a:t>
            </a:r>
            <a:r>
              <a:rPr lang="sr-Cyrl-CS" sz="1600" dirty="0" err="1">
                <a:latin typeface="Palatino Linotype" pitchFamily="18" charset="0"/>
              </a:rPr>
              <a:t>супраклавикуларне</a:t>
            </a:r>
            <a:r>
              <a:rPr lang="sr-Cyrl-CS" sz="1600" dirty="0">
                <a:latin typeface="Palatino Linotype" pitchFamily="18" charset="0"/>
              </a:rPr>
              <a:t> јаме-</a:t>
            </a:r>
            <a:r>
              <a:rPr lang="sr-Cyrl-CS" sz="1600" dirty="0" err="1">
                <a:latin typeface="Palatino Linotype" pitchFamily="18" charset="0"/>
              </a:rPr>
              <a:t>Вирховљеви</a:t>
            </a:r>
            <a:r>
              <a:rPr lang="sr-Cyrl-CS" sz="1600" dirty="0">
                <a:latin typeface="Palatino Linotype" pitchFamily="18" charset="0"/>
              </a:rPr>
              <a:t> чворови </a:t>
            </a:r>
          </a:p>
        </p:txBody>
      </p:sp>
    </p:spTree>
    <p:extLst>
      <p:ext uri="{BB962C8B-B14F-4D97-AF65-F5344CB8AC3E}">
        <p14:creationId xmlns:p14="http://schemas.microsoft.com/office/powerpoint/2010/main" val="108325671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Palatino Linotype" pitchFamily="18" charset="0"/>
              </a:rPr>
              <a:t>Карцином желуца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78" y="762000"/>
            <a:ext cx="9044022" cy="52578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sr-Cyrl-CS" sz="6400" b="1" dirty="0">
                <a:latin typeface="Palatino Linotype" pitchFamily="18" charset="0"/>
              </a:rPr>
              <a:t>Дијагноза</a:t>
            </a:r>
          </a:p>
          <a:p>
            <a:pPr>
              <a:lnSpc>
                <a:spcPct val="170000"/>
              </a:lnSpc>
            </a:pPr>
            <a:r>
              <a:rPr lang="ru-RU" sz="6400" dirty="0">
                <a:latin typeface="Palatino Linotype" pitchFamily="18" charset="0"/>
                <a:cs typeface="Arial" pitchFamily="34" charset="0"/>
              </a:rPr>
              <a:t> анамнеза</a:t>
            </a:r>
          </a:p>
          <a:p>
            <a:pPr>
              <a:lnSpc>
                <a:spcPct val="170000"/>
              </a:lnSpc>
            </a:pPr>
            <a:r>
              <a:rPr lang="ru-RU" sz="6400" dirty="0">
                <a:latin typeface="Palatino Linotype" pitchFamily="18" charset="0"/>
                <a:cs typeface="Arial" pitchFamily="34" charset="0"/>
              </a:rPr>
              <a:t>физички клинички преглед-инспекција, палпација,</a:t>
            </a:r>
          </a:p>
          <a:p>
            <a:pPr>
              <a:lnSpc>
                <a:spcPct val="170000"/>
              </a:lnSpc>
            </a:pPr>
            <a:r>
              <a:rPr lang="ru-RU" sz="6400" dirty="0">
                <a:latin typeface="Palatino Linotype" pitchFamily="18" charset="0"/>
                <a:cs typeface="Arial" pitchFamily="34" charset="0"/>
              </a:rPr>
              <a:t>лабораторијска испитивања–туморски маркери:  СЕА указује на присуство малигног обољења у организму, али не и на локализацију органа у коме се одвија малигна промена, </a:t>
            </a:r>
            <a:r>
              <a:rPr lang="en-US" sz="6400" dirty="0">
                <a:latin typeface="Palatino Linotype" pitchFamily="18" charset="0"/>
                <a:cs typeface="Arial" pitchFamily="34" charset="0"/>
              </a:rPr>
              <a:t>CA 19-9</a:t>
            </a:r>
            <a:r>
              <a:rPr lang="sr-Cyrl-CS" sz="6400" dirty="0">
                <a:latin typeface="Palatino Linotype" pitchFamily="18" charset="0"/>
                <a:cs typeface="Arial" pitchFamily="34" charset="0"/>
              </a:rPr>
              <a:t> и </a:t>
            </a:r>
            <a:r>
              <a:rPr lang="en-US" sz="6400" dirty="0">
                <a:latin typeface="Palatino Linotype" pitchFamily="18" charset="0"/>
                <a:cs typeface="Arial" pitchFamily="34" charset="0"/>
              </a:rPr>
              <a:t> CA 72-4</a:t>
            </a:r>
            <a:r>
              <a:rPr lang="sr-Cyrl-CS" sz="6400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ru-RU" sz="6400" dirty="0">
                <a:latin typeface="Palatino Linotype" pitchFamily="18" charset="0"/>
                <a:cs typeface="Arial" pitchFamily="34" charset="0"/>
              </a:rPr>
              <a:t>су примарни туморски маркери органа за варење (једњак, желудац, дебело црево) карцинома панкреаса и билијарних каналића</a:t>
            </a:r>
          </a:p>
          <a:p>
            <a:pPr>
              <a:lnSpc>
                <a:spcPct val="170000"/>
              </a:lnSpc>
            </a:pPr>
            <a:r>
              <a:rPr lang="ru-RU" sz="6400" dirty="0">
                <a:latin typeface="Palatino Linotype" pitchFamily="18" charset="0"/>
                <a:cs typeface="Arial" pitchFamily="34" charset="0"/>
              </a:rPr>
              <a:t>гастроскопија </a:t>
            </a:r>
          </a:p>
          <a:p>
            <a:pPr>
              <a:lnSpc>
                <a:spcPct val="170000"/>
              </a:lnSpc>
            </a:pPr>
            <a:r>
              <a:rPr lang="ru-RU" sz="6400" dirty="0">
                <a:latin typeface="Palatino Linotype" pitchFamily="18" charset="0"/>
                <a:cs typeface="Arial" pitchFamily="34" charset="0"/>
              </a:rPr>
              <a:t>конвенционалне (стандардне) и дигиталне технике радиолошке дијагностике: </a:t>
            </a:r>
          </a:p>
          <a:p>
            <a:pPr>
              <a:lnSpc>
                <a:spcPct val="170000"/>
              </a:lnSpc>
              <a:buNone/>
            </a:pPr>
            <a:r>
              <a:rPr lang="ru-RU" sz="6400" dirty="0">
                <a:latin typeface="Palatino Linotype" pitchFamily="18" charset="0"/>
                <a:cs typeface="Arial" pitchFamily="34" charset="0"/>
              </a:rPr>
              <a:t>       ултразвук, компјутеризована томографија и магнетна резонанца </a:t>
            </a:r>
          </a:p>
          <a:p>
            <a:pPr>
              <a:lnSpc>
                <a:spcPct val="170000"/>
              </a:lnSpc>
            </a:pPr>
            <a:r>
              <a:rPr lang="ru-RU" sz="6400" dirty="0">
                <a:latin typeface="Palatino Linotype" pitchFamily="18" charset="0"/>
                <a:cs typeface="Arial" pitchFamily="34" charset="0"/>
              </a:rPr>
              <a:t>позитрон емисиона томографија (</a:t>
            </a:r>
            <a:r>
              <a:rPr lang="en-US" sz="6400" dirty="0">
                <a:latin typeface="Palatino Linotype" pitchFamily="18" charset="0"/>
                <a:cs typeface="Arial" pitchFamily="34" charset="0"/>
              </a:rPr>
              <a:t>P</a:t>
            </a:r>
            <a:r>
              <a:rPr lang="ru-RU" sz="6400" dirty="0">
                <a:latin typeface="Palatino Linotype" pitchFamily="18" charset="0"/>
                <a:cs typeface="Arial" pitchFamily="34" charset="0"/>
              </a:rPr>
              <a:t>ЕТ)-за детекцију подручја убрзаног метаболизма, односно повећане васкуларизације (и сасвим мали тумори и метастазе, разликовање рецидива тумора од некрозе ткива)</a:t>
            </a:r>
          </a:p>
          <a:p>
            <a:pPr>
              <a:lnSpc>
                <a:spcPct val="170000"/>
              </a:lnSpc>
            </a:pPr>
            <a:r>
              <a:rPr lang="ru-RU" sz="6400" dirty="0">
                <a:latin typeface="Palatino Linotype" pitchFamily="18" charset="0"/>
                <a:cs typeface="Arial" pitchFamily="34" charset="0"/>
              </a:rPr>
              <a:t>патохистолошка и цитолошка дијагностика</a:t>
            </a:r>
            <a:endParaRPr lang="sr-Cyrl-CS" sz="6400" dirty="0">
              <a:latin typeface="Palatino Linotype" pitchFamily="18" charset="0"/>
              <a:cs typeface="Arial" pitchFamily="34" charset="0"/>
            </a:endParaRPr>
          </a:p>
          <a:p>
            <a:endParaRPr lang="en-US" sz="5600" dirty="0"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55920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latin typeface="Palatino Linotype" pitchFamily="18" charset="0"/>
              </a:rPr>
              <a:t>Карцином желуца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400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None/>
            </a:pPr>
            <a:endParaRPr lang="ru-RU" sz="18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1800" b="1" dirty="0">
                <a:latin typeface="Palatino Linotype" pitchFamily="18" charset="0"/>
              </a:rPr>
              <a:t>Лечење</a:t>
            </a:r>
            <a:endParaRPr lang="ru-RU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800" dirty="0">
                <a:latin typeface="Palatino Linotype" pitchFamily="18" charset="0"/>
              </a:rPr>
              <a:t>хируршко одстрањење тумора, одстрањење дела или целог желуца и околних лимфних чворова </a:t>
            </a:r>
          </a:p>
          <a:p>
            <a:pPr>
              <a:lnSpc>
                <a:spcPct val="150000"/>
              </a:lnSpc>
            </a:pPr>
            <a:r>
              <a:rPr lang="ru-RU" sz="1800" dirty="0">
                <a:latin typeface="Palatino Linotype" pitchFamily="18" charset="0"/>
              </a:rPr>
              <a:t>радиотерапија и хемотерапија након хируршког захвата и у лечењу узнапредовале болести </a:t>
            </a:r>
          </a:p>
          <a:p>
            <a:pPr>
              <a:lnSpc>
                <a:spcPct val="150000"/>
              </a:lnSpc>
            </a:pPr>
            <a:endParaRPr lang="ru-RU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100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04800"/>
          </a:xfrm>
        </p:spPr>
        <p:txBody>
          <a:bodyPr>
            <a:normAutofit fontScale="90000"/>
          </a:bodyPr>
          <a:lstStyle/>
          <a:p>
            <a:r>
              <a:rPr lang="sr-Cyrl-CS" sz="2400" b="1" dirty="0">
                <a:solidFill>
                  <a:srgbClr val="FF0000"/>
                </a:solidFill>
                <a:latin typeface="Palatino Linotype" pitchFamily="18" charset="0"/>
              </a:rPr>
              <a:t>АХАЛАЗИЈА ЈЕДЊАКА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64008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sr-Cyrl-CS" sz="1600" b="1" dirty="0">
                <a:latin typeface="Palatino Linotype" pitchFamily="18" charset="0"/>
              </a:rPr>
              <a:t>Клиничка слика: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веома често настаје нагло са појавом </a:t>
            </a:r>
            <a:r>
              <a:rPr lang="sr-Cyrl-CS" sz="1600" b="1" dirty="0" err="1">
                <a:latin typeface="Palatino Linotype" pitchFamily="18" charset="0"/>
              </a:rPr>
              <a:t>дисфагије</a:t>
            </a:r>
            <a:r>
              <a:rPr lang="sr-Cyrl-CS" sz="1600" dirty="0">
                <a:latin typeface="Palatino Linotype" pitchFamily="18" charset="0"/>
              </a:rPr>
              <a:t>, после стресних ситуација или у току акутних болести горњих респираторних путева </a:t>
            </a:r>
          </a:p>
          <a:p>
            <a:pPr>
              <a:lnSpc>
                <a:spcPct val="150000"/>
              </a:lnSpc>
            </a:pPr>
            <a:r>
              <a:rPr lang="sr-Cyrl-CS" sz="1600" dirty="0" err="1">
                <a:latin typeface="Palatino Linotype" pitchFamily="18" charset="0"/>
              </a:rPr>
              <a:t>дисфагија</a:t>
            </a:r>
            <a:r>
              <a:rPr lang="sr-Cyrl-CS" sz="1600" dirty="0">
                <a:latin typeface="Palatino Linotype" pitchFamily="18" charset="0"/>
              </a:rPr>
              <a:t> се постепено развија: </a:t>
            </a:r>
          </a:p>
          <a:p>
            <a:pPr>
              <a:lnSpc>
                <a:spcPct val="150000"/>
              </a:lnSpc>
              <a:buNone/>
            </a:pPr>
            <a:r>
              <a:rPr lang="sr-Cyrl-CS" sz="1600" dirty="0">
                <a:latin typeface="Palatino Linotype" pitchFamily="18" charset="0"/>
              </a:rPr>
              <a:t>       у почетку  са уношењем чврсте, а касније и код уношења кашасте и течне хране 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у каснијој фази  долази до проширења једњака и успоравања пропулзије садржаја </a:t>
            </a:r>
          </a:p>
          <a:p>
            <a:pPr>
              <a:lnSpc>
                <a:spcPct val="150000"/>
              </a:lnSpc>
              <a:buNone/>
            </a:pPr>
            <a:r>
              <a:rPr lang="sr-Cyrl-CS" sz="1600" dirty="0">
                <a:latin typeface="Palatino Linotype" pitchFamily="18" charset="0"/>
              </a:rPr>
              <a:t>      што доводи до појаве </a:t>
            </a:r>
            <a:r>
              <a:rPr lang="sr-Cyrl-CS" sz="1600" b="1" dirty="0">
                <a:latin typeface="Palatino Linotype" pitchFamily="18" charset="0"/>
              </a:rPr>
              <a:t>регургитације</a:t>
            </a:r>
            <a:r>
              <a:rPr lang="sr-Cyrl-CS" sz="1600" dirty="0">
                <a:latin typeface="Palatino Linotype" pitchFamily="18" charset="0"/>
              </a:rPr>
              <a:t>, </a:t>
            </a:r>
            <a:r>
              <a:rPr lang="sr-Cyrl-CS" sz="1600" b="1" dirty="0">
                <a:latin typeface="Palatino Linotype" pitchFamily="18" charset="0"/>
              </a:rPr>
              <a:t>осећаја лошег задаха</a:t>
            </a:r>
            <a:r>
              <a:rPr lang="sr-Cyrl-CS" sz="1600" dirty="0">
                <a:latin typeface="Palatino Linotype" pitchFamily="18" charset="0"/>
              </a:rPr>
              <a:t>, преливања хране у трахеју и усну дупљу  и </a:t>
            </a:r>
            <a:r>
              <a:rPr lang="sr-Cyrl-CS" sz="1600" b="1" dirty="0">
                <a:latin typeface="Palatino Linotype" pitchFamily="18" charset="0"/>
              </a:rPr>
              <a:t>појаве честих  </a:t>
            </a:r>
            <a:r>
              <a:rPr lang="sr-Cyrl-CS" sz="1600" b="1" dirty="0" err="1">
                <a:latin typeface="Palatino Linotype" pitchFamily="18" charset="0"/>
              </a:rPr>
              <a:t>аспирационих</a:t>
            </a:r>
            <a:r>
              <a:rPr lang="sr-Cyrl-CS" sz="1600" b="1" dirty="0">
                <a:latin typeface="Palatino Linotype" pitchFamily="18" charset="0"/>
              </a:rPr>
              <a:t> </a:t>
            </a:r>
            <a:r>
              <a:rPr lang="sr-Cyrl-CS" sz="1600" b="1" dirty="0" err="1">
                <a:latin typeface="Palatino Linotype" pitchFamily="18" charset="0"/>
              </a:rPr>
              <a:t>бронхопнеумонија</a:t>
            </a:r>
            <a:endParaRPr lang="sr-Cyrl-CS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 код изражене </a:t>
            </a:r>
            <a:r>
              <a:rPr lang="sr-Cyrl-CS" sz="1600" dirty="0" err="1">
                <a:latin typeface="Palatino Linotype" pitchFamily="18" charset="0"/>
              </a:rPr>
              <a:t>дистензије</a:t>
            </a:r>
            <a:r>
              <a:rPr lang="sr-Cyrl-CS" sz="1600" dirty="0">
                <a:latin typeface="Palatino Linotype" pitchFamily="18" charset="0"/>
              </a:rPr>
              <a:t> једњака-</a:t>
            </a:r>
            <a:r>
              <a:rPr lang="sr-Cyrl-CS" sz="1600" b="1" dirty="0">
                <a:latin typeface="Palatino Linotype" pitchFamily="18" charset="0"/>
              </a:rPr>
              <a:t>појава бола независно од акта гутања, </a:t>
            </a:r>
            <a:r>
              <a:rPr lang="sr-Cyrl-CS" sz="1600" dirty="0">
                <a:latin typeface="Palatino Linotype" pitchFamily="18" charset="0"/>
              </a:rPr>
              <a:t>са локацијом и пропагацијом као код ангине </a:t>
            </a:r>
            <a:r>
              <a:rPr lang="sr-Cyrl-CS" sz="1600" dirty="0" err="1">
                <a:latin typeface="Palatino Linotype" pitchFamily="18" charset="0"/>
              </a:rPr>
              <a:t>пекторис</a:t>
            </a:r>
            <a:r>
              <a:rPr lang="sr-Cyrl-CS" sz="1600" dirty="0">
                <a:latin typeface="Palatino Linotype" pitchFamily="18" charset="0"/>
              </a:rPr>
              <a:t>, настаје после уношења обилних оброка и престаје када се једњак испразни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испољавање нутритивних поремећаја и  </a:t>
            </a:r>
            <a:r>
              <a:rPr lang="sr-Cyrl-CS" sz="1600" b="1" dirty="0">
                <a:latin typeface="Palatino Linotype" pitchFamily="18" charset="0"/>
              </a:rPr>
              <a:t>потхрањеност</a:t>
            </a:r>
          </a:p>
          <a:p>
            <a:pPr>
              <a:lnSpc>
                <a:spcPct val="150000"/>
              </a:lnSpc>
              <a:buNone/>
            </a:pPr>
            <a:r>
              <a:rPr lang="sr-Cyrl-CS" sz="1600" dirty="0">
                <a:latin typeface="Palatino Linotype" pitchFamily="18" charset="0"/>
              </a:rPr>
              <a:t> </a:t>
            </a:r>
            <a:r>
              <a:rPr lang="sr-Cyrl-CS" sz="1600" b="1" dirty="0">
                <a:latin typeface="Palatino Linotype" pitchFamily="18" charset="0"/>
              </a:rPr>
              <a:t>Компликације</a:t>
            </a:r>
            <a:r>
              <a:rPr lang="sr-Cyrl-CS" sz="1600" dirty="0">
                <a:latin typeface="Palatino Linotype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sr-Cyrl-CS" sz="1600" dirty="0" err="1">
                <a:latin typeface="Palatino Linotype" pitchFamily="18" charset="0"/>
              </a:rPr>
              <a:t>застојни</a:t>
            </a:r>
            <a:r>
              <a:rPr lang="sr-Cyrl-CS" sz="1600" dirty="0">
                <a:latin typeface="Palatino Linotype" pitchFamily="18" charset="0"/>
              </a:rPr>
              <a:t> </a:t>
            </a:r>
            <a:r>
              <a:rPr lang="sr-Cyrl-CS" sz="1600" dirty="0" err="1">
                <a:latin typeface="Palatino Linotype" pitchFamily="18" charset="0"/>
              </a:rPr>
              <a:t>езофагитис</a:t>
            </a:r>
            <a:r>
              <a:rPr lang="sr-Cyrl-CS" sz="1600" dirty="0">
                <a:latin typeface="Palatino Linotype" pitchFamily="18" charset="0"/>
              </a:rPr>
              <a:t>, ерозије, улцерације, 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стварање дивертикулума, перфорације зида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најтежа компликација је </a:t>
            </a:r>
            <a:r>
              <a:rPr lang="sr-Cyrl-CS" sz="1600" dirty="0" err="1">
                <a:latin typeface="Palatino Linotype" pitchFamily="18" charset="0"/>
              </a:rPr>
              <a:t>карцином</a:t>
            </a:r>
            <a:r>
              <a:rPr lang="sr-Cyrl-CS" sz="1600" dirty="0">
                <a:latin typeface="Palatino Linotype" pitchFamily="18" charset="0"/>
              </a:rPr>
              <a:t> једњака </a:t>
            </a:r>
          </a:p>
          <a:p>
            <a:pPr>
              <a:lnSpc>
                <a:spcPct val="150000"/>
              </a:lnSpc>
            </a:pPr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76761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792162"/>
          </a:xfrm>
        </p:spPr>
        <p:txBody>
          <a:bodyPr>
            <a:normAutofit/>
          </a:bodyPr>
          <a:lstStyle/>
          <a:p>
            <a:r>
              <a:rPr lang="sr-Cyrl-CS" sz="2800" b="1" dirty="0">
                <a:latin typeface="Palatino Linotype" pitchFamily="18" charset="0"/>
              </a:rPr>
              <a:t>Лимфоми желуца</a:t>
            </a:r>
            <a:endParaRPr lang="en-US" sz="28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686800" cy="5867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sr-Cyrl-CS" sz="1400" dirty="0">
                <a:latin typeface="Palatino Linotype" pitchFamily="18" charset="0"/>
              </a:rPr>
              <a:t>Лимфоми желуца су злоћудне </a:t>
            </a:r>
            <a:r>
              <a:rPr lang="sr-Cyrl-CS" sz="1400" dirty="0" err="1">
                <a:latin typeface="Palatino Linotype" pitchFamily="18" charset="0"/>
              </a:rPr>
              <a:t>неоплазме</a:t>
            </a:r>
            <a:r>
              <a:rPr lang="sr-Cyrl-CS" sz="1400" dirty="0">
                <a:latin typeface="Palatino Linotype" pitchFamily="18" charset="0"/>
              </a:rPr>
              <a:t> лимфних ћелија која се појављују као:</a:t>
            </a:r>
          </a:p>
          <a:p>
            <a:r>
              <a:rPr lang="sr-Cyrl-CS" sz="1400" b="1" dirty="0">
                <a:latin typeface="Palatino Linotype" pitchFamily="18" charset="0"/>
              </a:rPr>
              <a:t> примарна болест (екстранодални лимфом) </a:t>
            </a:r>
            <a:endParaRPr lang="sr-Latn-CS" sz="1400" b="1" dirty="0">
              <a:latin typeface="Palatino Linotype" pitchFamily="18" charset="0"/>
            </a:endParaRPr>
          </a:p>
          <a:p>
            <a:pPr>
              <a:buNone/>
            </a:pPr>
            <a:r>
              <a:rPr lang="sr-Latn-CS" sz="1400" dirty="0">
                <a:latin typeface="Palatino Linotype" pitchFamily="18" charset="0"/>
              </a:rPr>
              <a:t>        </a:t>
            </a:r>
            <a:r>
              <a:rPr lang="sr-Cyrl-CS" sz="1400" dirty="0">
                <a:latin typeface="Palatino Linotype" pitchFamily="18" charset="0"/>
              </a:rPr>
              <a:t>- промена ограничена на желудац и / или његове лимфне чворове</a:t>
            </a:r>
          </a:p>
          <a:p>
            <a:r>
              <a:rPr lang="sr-Cyrl-CS" sz="1400" b="1" dirty="0">
                <a:latin typeface="Palatino Linotype" pitchFamily="18" charset="0"/>
              </a:rPr>
              <a:t>секундарни лимфом</a:t>
            </a:r>
            <a:r>
              <a:rPr lang="sr-Cyrl-CS" sz="1400" dirty="0">
                <a:latin typeface="Palatino Linotype" pitchFamily="18" charset="0"/>
              </a:rPr>
              <a:t>-у лимфним чворовима, слезини или у коштаној сржи </a:t>
            </a:r>
          </a:p>
          <a:p>
            <a:pPr>
              <a:buNone/>
            </a:pPr>
            <a:r>
              <a:rPr lang="sr-Cyrl-CS" sz="1400" dirty="0">
                <a:latin typeface="Palatino Linotype" pitchFamily="18" charset="0"/>
              </a:rPr>
              <a:t>        - током системског ширења нодалног лимфома. </a:t>
            </a:r>
          </a:p>
          <a:p>
            <a:pPr>
              <a:buFont typeface="Wingdings" pitchFamily="2" charset="2"/>
              <a:buChar char="ü"/>
            </a:pPr>
            <a:r>
              <a:rPr lang="sr-Cyrl-CS" sz="1400" dirty="0">
                <a:latin typeface="Palatino Linotype" pitchFamily="18" charset="0"/>
              </a:rPr>
              <a:t>Већином су </a:t>
            </a:r>
            <a:r>
              <a:rPr lang="sr-Latn-CS" sz="1400" dirty="0">
                <a:latin typeface="Palatino Linotype" pitchFamily="18" charset="0"/>
              </a:rPr>
              <a:t>non-Hodkin</a:t>
            </a:r>
            <a:r>
              <a:rPr lang="sr-Cyrl-CS" sz="1400" dirty="0">
                <a:latin typeface="Palatino Linotype" pitchFamily="18" charset="0"/>
              </a:rPr>
              <a:t> лимфоми </a:t>
            </a:r>
            <a:r>
              <a:rPr lang="sr-Latn-CS" sz="1400" dirty="0">
                <a:latin typeface="Palatino Linotype" pitchFamily="18" charset="0"/>
              </a:rPr>
              <a:t>B</a:t>
            </a:r>
            <a:r>
              <a:rPr lang="sr-Cyrl-CS" sz="1400" dirty="0">
                <a:latin typeface="Palatino Linotype" pitchFamily="18" charset="0"/>
              </a:rPr>
              <a:t>-</a:t>
            </a:r>
            <a:r>
              <a:rPr lang="sr-Cyrl-CS" sz="1400" dirty="0" err="1">
                <a:latin typeface="Palatino Linotype" pitchFamily="18" charset="0"/>
              </a:rPr>
              <a:t>имунофенотипа</a:t>
            </a:r>
            <a:endParaRPr lang="sr-Cyrl-CS" sz="1400" dirty="0">
              <a:latin typeface="Palatino Linotype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sr-Cyrl-CS" sz="1400" dirty="0">
                <a:latin typeface="Palatino Linotype" pitchFamily="18" charset="0"/>
              </a:rPr>
              <a:t>Обољевају особе старије од 55 год. </a:t>
            </a:r>
          </a:p>
          <a:p>
            <a:pPr>
              <a:buNone/>
            </a:pPr>
            <a:r>
              <a:rPr lang="sr-Cyrl-CS" sz="1400" b="1" dirty="0" err="1">
                <a:latin typeface="Palatino Linotype" pitchFamily="18" charset="0"/>
              </a:rPr>
              <a:t>Патогенеза</a:t>
            </a:r>
            <a:r>
              <a:rPr lang="sr-Cyrl-CS" sz="1400" b="1" dirty="0">
                <a:latin typeface="Palatino Linotype" pitchFamily="18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sr-Cyrl-CS" sz="1400" dirty="0">
                <a:latin typeface="Palatino Linotype" pitchFamily="18" charset="0"/>
              </a:rPr>
              <a:t>Повећана  учесталост код болесника са </a:t>
            </a:r>
            <a:r>
              <a:rPr lang="sr-Latn-CS" sz="1400" dirty="0">
                <a:latin typeface="Palatino Linotype" pitchFamily="18" charset="0"/>
              </a:rPr>
              <a:t>AIDS</a:t>
            </a:r>
            <a:r>
              <a:rPr lang="sr-Cyrl-CS" sz="1400" dirty="0">
                <a:latin typeface="Palatino Linotype" pitchFamily="18" charset="0"/>
              </a:rPr>
              <a:t>-ом или са </a:t>
            </a:r>
            <a:r>
              <a:rPr lang="sr-Latn-CS" sz="1400" dirty="0">
                <a:latin typeface="Palatino Linotype" pitchFamily="18" charset="0"/>
              </a:rPr>
              <a:t>EBV</a:t>
            </a:r>
            <a:r>
              <a:rPr lang="sr-Cyrl-CS" sz="1400" dirty="0">
                <a:latin typeface="Palatino Linotype" pitchFamily="18" charset="0"/>
              </a:rPr>
              <a:t> инфекцијом, посредно са  </a:t>
            </a:r>
            <a:r>
              <a:rPr lang="sr-Latn-CS" sz="1400" dirty="0">
                <a:latin typeface="Palatino Linotype" pitchFamily="18" charset="0"/>
              </a:rPr>
              <a:t>H.pilory</a:t>
            </a:r>
            <a:endParaRPr lang="sr-Cyrl-CS" sz="1400" dirty="0">
              <a:latin typeface="Palatino Linotype" pitchFamily="18" charset="0"/>
            </a:endParaRPr>
          </a:p>
          <a:p>
            <a:pPr>
              <a:buNone/>
            </a:pPr>
            <a:r>
              <a:rPr lang="sr-Cyrl-CS" sz="1400" b="1" dirty="0">
                <a:latin typeface="Palatino Linotype" pitchFamily="18" charset="0"/>
              </a:rPr>
              <a:t>Патологија</a:t>
            </a:r>
            <a:r>
              <a:rPr lang="sr-Cyrl-CS" sz="1400" dirty="0">
                <a:latin typeface="Palatino Linotype" pitchFamily="18" charset="0"/>
              </a:rPr>
              <a:t> </a:t>
            </a:r>
          </a:p>
          <a:p>
            <a:r>
              <a:rPr lang="sr-Cyrl-CS" sz="1400" dirty="0">
                <a:latin typeface="Palatino Linotype" pitchFamily="18" charset="0"/>
              </a:rPr>
              <a:t>Макроскопски:полипоидни, улцерозни, инфилтративни и нодуларни, најчешћа </a:t>
            </a:r>
            <a:r>
              <a:rPr lang="sr-Cyrl-CS" sz="1400" dirty="0" err="1">
                <a:latin typeface="Palatino Linotype" pitchFamily="18" charset="0"/>
              </a:rPr>
              <a:t>локализација</a:t>
            </a:r>
            <a:r>
              <a:rPr lang="sr-Cyrl-CS" sz="1400" dirty="0">
                <a:latin typeface="Palatino Linotype" pitchFamily="18" charset="0"/>
              </a:rPr>
              <a:t>- </a:t>
            </a:r>
            <a:r>
              <a:rPr lang="sr-Cyrl-CS" sz="1400" dirty="0" err="1">
                <a:latin typeface="Palatino Linotype" pitchFamily="18" charset="0"/>
              </a:rPr>
              <a:t>антрум</a:t>
            </a:r>
            <a:endParaRPr lang="sr-Cyrl-CS" sz="1400" dirty="0">
              <a:latin typeface="Palatino Linotype" pitchFamily="18" charset="0"/>
            </a:endParaRPr>
          </a:p>
          <a:p>
            <a:r>
              <a:rPr lang="sr-Cyrl-CS" sz="1400" dirty="0">
                <a:latin typeface="Palatino Linotype" pitchFamily="18" charset="0"/>
              </a:rPr>
              <a:t>Микроскопски: </a:t>
            </a:r>
          </a:p>
          <a:p>
            <a:r>
              <a:rPr lang="sr-Cyrl-CS" sz="1400" dirty="0">
                <a:latin typeface="Palatino Linotype" pitchFamily="18" charset="0"/>
              </a:rPr>
              <a:t>МАЛТ лимфоми ниског степена </a:t>
            </a:r>
            <a:r>
              <a:rPr lang="sr-Cyrl-CS" sz="1400" dirty="0" err="1">
                <a:latin typeface="Palatino Linotype" pitchFamily="18" charset="0"/>
              </a:rPr>
              <a:t>малигности</a:t>
            </a:r>
            <a:r>
              <a:rPr lang="sr-Cyrl-CS" sz="1400" dirty="0">
                <a:latin typeface="Palatino Linotype" pitchFamily="18" charset="0"/>
              </a:rPr>
              <a:t> (</a:t>
            </a:r>
            <a:r>
              <a:rPr lang="sr-Cyrl-CS" sz="1400" dirty="0" err="1">
                <a:latin typeface="Palatino Linotype" pitchFamily="18" charset="0"/>
              </a:rPr>
              <a:t>екстранодални</a:t>
            </a:r>
            <a:r>
              <a:rPr lang="sr-Cyrl-CS" sz="1400" dirty="0">
                <a:latin typeface="Palatino Linotype" pitchFamily="18" charset="0"/>
              </a:rPr>
              <a:t> </a:t>
            </a:r>
            <a:r>
              <a:rPr lang="sr-Latn-CS" sz="1400" dirty="0">
                <a:latin typeface="Palatino Linotype" pitchFamily="18" charset="0"/>
              </a:rPr>
              <a:t>B</a:t>
            </a:r>
            <a:r>
              <a:rPr lang="sr-Cyrl-CS" sz="1400" dirty="0">
                <a:latin typeface="Palatino Linotype" pitchFamily="18" charset="0"/>
              </a:rPr>
              <a:t>-ћелијски лимфоми маргиналне зоне порекла лимфатичног ткива слузокоже)-грађени од малих до средње великих </a:t>
            </a:r>
            <a:r>
              <a:rPr lang="sr-Latn-CS" sz="1400" dirty="0">
                <a:latin typeface="Palatino Linotype" pitchFamily="18" charset="0"/>
              </a:rPr>
              <a:t>B</a:t>
            </a:r>
            <a:r>
              <a:rPr lang="sr-Cyrl-CS" sz="1400" dirty="0">
                <a:latin typeface="Palatino Linotype" pitchFamily="18" charset="0"/>
              </a:rPr>
              <a:t>-лимфоцита</a:t>
            </a:r>
          </a:p>
          <a:p>
            <a:r>
              <a:rPr lang="sr-Cyrl-CS" sz="1400" dirty="0">
                <a:latin typeface="Palatino Linotype" pitchFamily="18" charset="0"/>
              </a:rPr>
              <a:t>Дифузни </a:t>
            </a:r>
            <a:r>
              <a:rPr lang="sr-Latn-CS" sz="1400" dirty="0">
                <a:latin typeface="Palatino Linotype" pitchFamily="18" charset="0"/>
              </a:rPr>
              <a:t>B</a:t>
            </a:r>
            <a:r>
              <a:rPr lang="sr-Cyrl-CS" sz="1400" dirty="0">
                <a:latin typeface="Palatino Linotype" pitchFamily="18" charset="0"/>
              </a:rPr>
              <a:t>-</a:t>
            </a:r>
            <a:r>
              <a:rPr lang="sr-Cyrl-CS" sz="1400" dirty="0" err="1">
                <a:latin typeface="Palatino Linotype" pitchFamily="18" charset="0"/>
              </a:rPr>
              <a:t>гигантоцелуларни</a:t>
            </a:r>
            <a:r>
              <a:rPr lang="sr-Cyrl-CS" sz="1400" dirty="0">
                <a:latin typeface="Palatino Linotype" pitchFamily="18" charset="0"/>
              </a:rPr>
              <a:t> (великоћелијски)  лимфоми високог степена </a:t>
            </a:r>
            <a:r>
              <a:rPr lang="sr-Cyrl-CS" sz="1400" dirty="0" err="1">
                <a:latin typeface="Palatino Linotype" pitchFamily="18" charset="0"/>
              </a:rPr>
              <a:t>малигности</a:t>
            </a:r>
            <a:endParaRPr lang="sr-Cyrl-CS" sz="1400" dirty="0">
              <a:latin typeface="Palatino Linotype" pitchFamily="18" charset="0"/>
            </a:endParaRPr>
          </a:p>
          <a:p>
            <a:pPr>
              <a:buNone/>
            </a:pPr>
            <a:endParaRPr lang="sr-Cyrl-CS" sz="1400" dirty="0">
              <a:latin typeface="Palatino Linotype" pitchFamily="18" charset="0"/>
            </a:endParaRPr>
          </a:p>
          <a:p>
            <a:pPr>
              <a:buNone/>
            </a:pPr>
            <a:r>
              <a:rPr lang="sr-Cyrl-CS" sz="1400" b="1" dirty="0">
                <a:latin typeface="Palatino Linotype" pitchFamily="18" charset="0"/>
              </a:rPr>
              <a:t>Клиничка слика </a:t>
            </a:r>
          </a:p>
          <a:p>
            <a:r>
              <a:rPr lang="sr-Cyrl-CS" sz="1400" dirty="0">
                <a:latin typeface="Palatino Linotype" pitchFamily="18" charset="0"/>
              </a:rPr>
              <a:t>Симптоми су неспецифични - мучнина, губитак апетита, надутост, горушица, субфебрилност, мршављење, свраб и ноћно знојење. </a:t>
            </a:r>
          </a:p>
          <a:p>
            <a:r>
              <a:rPr lang="sr-Cyrl-CS" sz="1400" dirty="0">
                <a:latin typeface="Palatino Linotype" pitchFamily="18" charset="0"/>
              </a:rPr>
              <a:t>МАЛТлимфоми -  добра прогноза, али </a:t>
            </a:r>
            <a:r>
              <a:rPr lang="sr-Cyrl-CS" sz="1400" dirty="0" err="1">
                <a:latin typeface="Palatino Linotype" pitchFamily="18" charset="0"/>
              </a:rPr>
              <a:t>рецидивирају</a:t>
            </a:r>
            <a:r>
              <a:rPr lang="sr-Cyrl-CS" sz="1400" dirty="0">
                <a:latin typeface="Palatino Linotype" pitchFamily="18" charset="0"/>
              </a:rPr>
              <a:t>, дифузни </a:t>
            </a:r>
            <a:r>
              <a:rPr lang="sr-Latn-CS" sz="1400" dirty="0">
                <a:latin typeface="Palatino Linotype" pitchFamily="18" charset="0"/>
              </a:rPr>
              <a:t>B</a:t>
            </a:r>
            <a:r>
              <a:rPr lang="sr-Cyrl-CS" sz="1400" dirty="0">
                <a:latin typeface="Palatino Linotype" pitchFamily="18" charset="0"/>
              </a:rPr>
              <a:t> </a:t>
            </a:r>
            <a:r>
              <a:rPr lang="sr-Cyrl-CS" sz="1400" dirty="0" err="1">
                <a:latin typeface="Palatino Linotype" pitchFamily="18" charset="0"/>
              </a:rPr>
              <a:t>великоћелијски</a:t>
            </a:r>
            <a:r>
              <a:rPr lang="sr-Cyrl-CS" sz="1400" dirty="0">
                <a:latin typeface="Palatino Linotype" pitchFamily="18" charset="0"/>
              </a:rPr>
              <a:t>-лоша прогноза</a:t>
            </a:r>
            <a:endParaRPr lang="en-US" sz="1400" dirty="0">
              <a:latin typeface="Palatino Linotype" pitchFamily="18" charset="0"/>
            </a:endParaRPr>
          </a:p>
          <a:p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991722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7772400" cy="4362450"/>
          </a:xfrm>
        </p:spPr>
        <p:txBody>
          <a:bodyPr>
            <a:normAutofit/>
          </a:bodyPr>
          <a:lstStyle/>
          <a:p>
            <a:r>
              <a:rPr lang="x-none" sz="3100" b="1" dirty="0">
                <a:latin typeface="Palatino Linotype" pitchFamily="18" charset="0"/>
                <a:cs typeface="Arial" pitchFamily="34" charset="0"/>
              </a:rPr>
              <a:t>Основне струковне студије</a:t>
            </a: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r>
              <a:rPr lang="x-none" sz="3100" b="1" dirty="0">
                <a:latin typeface="Palatino Linotype" pitchFamily="18" charset="0"/>
                <a:cs typeface="Arial" pitchFamily="34" charset="0"/>
              </a:rPr>
              <a:t>Интерна медицина са негом</a:t>
            </a: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r>
              <a:rPr lang="x-none" sz="3100" b="1" dirty="0">
                <a:latin typeface="Palatino Linotype" pitchFamily="18" charset="0"/>
                <a:cs typeface="Arial" pitchFamily="34" charset="0"/>
              </a:rPr>
              <a:t>Наставна јединица 11</a:t>
            </a: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br>
              <a:rPr lang="x-none" sz="3100" b="1" dirty="0">
                <a:latin typeface="Palatino Linotype" pitchFamily="18" charset="0"/>
                <a:cs typeface="Arial" pitchFamily="34" charset="0"/>
              </a:rPr>
            </a:br>
            <a:r>
              <a:rPr lang="x-none" sz="2400" b="1" dirty="0" err="1">
                <a:latin typeface="Palatino Linotype" pitchFamily="18" charset="0"/>
                <a:cs typeface="Arial" pitchFamily="34" charset="0"/>
              </a:rPr>
              <a:t>Улцерозни</a:t>
            </a:r>
            <a:r>
              <a:rPr lang="x-none" sz="2400" b="1" dirty="0">
                <a:latin typeface="Palatino Linotype" pitchFamily="18" charset="0"/>
                <a:cs typeface="Arial" pitchFamily="34" charset="0"/>
              </a:rPr>
              <a:t> колитис, </a:t>
            </a:r>
            <a:r>
              <a:rPr lang="x-none" sz="2400" b="1" dirty="0" err="1">
                <a:latin typeface="Palatino Linotype" pitchFamily="18" charset="0"/>
                <a:cs typeface="Arial" pitchFamily="34" charset="0"/>
              </a:rPr>
              <a:t>Кронова</a:t>
            </a:r>
            <a:r>
              <a:rPr lang="x-none" sz="2400" b="1" dirty="0">
                <a:latin typeface="Palatino Linotype" pitchFamily="18" charset="0"/>
                <a:cs typeface="Arial" pitchFamily="34" charset="0"/>
              </a:rPr>
              <a:t> болест</a:t>
            </a:r>
            <a:br>
              <a:rPr lang="x-none" sz="2400" b="1" dirty="0">
                <a:latin typeface="Palatino Linotype" pitchFamily="18" charset="0"/>
                <a:cs typeface="Arial" pitchFamily="34" charset="0"/>
              </a:rPr>
            </a:br>
            <a:br>
              <a:rPr lang="x-none" sz="1800" b="1" dirty="0">
                <a:latin typeface="Palatino Linotype" pitchFamily="18" charset="0"/>
                <a:cs typeface="Arial" pitchFamily="34" charset="0"/>
              </a:rPr>
            </a:br>
            <a:endParaRPr lang="x-none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1340" y="5981700"/>
            <a:ext cx="6400800" cy="1752600"/>
          </a:xfrm>
        </p:spPr>
        <p:txBody>
          <a:bodyPr>
            <a:normAutofit/>
          </a:bodyPr>
          <a:lstStyle/>
          <a:p>
            <a:r>
              <a:rPr lang="x-none" sz="2800" b="1" dirty="0" err="1">
                <a:solidFill>
                  <a:schemeClr val="tx1"/>
                </a:solidFill>
                <a:latin typeface="Palatino Linotype" pitchFamily="18" charset="0"/>
                <a:cs typeface="Arial" pitchFamily="34" charset="0"/>
              </a:rPr>
              <a:t>Доц</a:t>
            </a:r>
            <a:r>
              <a:rPr lang="x-none" sz="2800" b="1" dirty="0">
                <a:solidFill>
                  <a:schemeClr val="tx1"/>
                </a:solidFill>
                <a:latin typeface="Palatino Linotype" pitchFamily="18" charset="0"/>
                <a:cs typeface="Arial" pitchFamily="34" charset="0"/>
              </a:rPr>
              <a:t>. др Наташа Здравковић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3935600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7851648" cy="1872208"/>
          </a:xfrm>
          <a:ln>
            <a:miter lim="800000"/>
            <a:headEnd/>
            <a:tailEnd/>
          </a:ln>
          <a:extLst/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2400" b="1" dirty="0" err="1">
                <a:effectLst/>
                <a:latin typeface="Palatino Linotype" pitchFamily="18" charset="0"/>
              </a:rPr>
              <a:t>Идиопатске</a:t>
            </a:r>
            <a:r>
              <a:rPr lang="en-US" sz="2400" b="1" dirty="0">
                <a:effectLst/>
                <a:latin typeface="Palatino Linotype" pitchFamily="18" charset="0"/>
              </a:rPr>
              <a:t> </a:t>
            </a:r>
            <a:r>
              <a:rPr lang="en-US" sz="2400" b="1" dirty="0" err="1">
                <a:effectLst/>
                <a:latin typeface="Palatino Linotype" pitchFamily="18" charset="0"/>
              </a:rPr>
              <a:t>хроничне</a:t>
            </a:r>
            <a:r>
              <a:rPr lang="en-US" sz="2400" b="1" dirty="0">
                <a:effectLst/>
                <a:latin typeface="Palatino Linotype" pitchFamily="18" charset="0"/>
              </a:rPr>
              <a:t> </a:t>
            </a:r>
            <a:r>
              <a:rPr lang="en-US" sz="2400" b="1" dirty="0" err="1">
                <a:effectLst/>
                <a:latin typeface="Palatino Linotype" pitchFamily="18" charset="0"/>
              </a:rPr>
              <a:t>запа</a:t>
            </a:r>
            <a:r>
              <a:rPr lang="x-none" sz="2400" b="1" dirty="0">
                <a:effectLst/>
                <a:latin typeface="Palatino Linotype" pitchFamily="18" charset="0"/>
              </a:rPr>
              <a:t>љ</a:t>
            </a:r>
            <a:r>
              <a:rPr lang="en-US" sz="2400" b="1" dirty="0" err="1">
                <a:effectLst/>
                <a:latin typeface="Palatino Linotype" pitchFamily="18" charset="0"/>
              </a:rPr>
              <a:t>енске</a:t>
            </a:r>
            <a:r>
              <a:rPr lang="en-US" sz="2400" b="1" dirty="0">
                <a:effectLst/>
                <a:latin typeface="Palatino Linotype" pitchFamily="18" charset="0"/>
              </a:rPr>
              <a:t> </a:t>
            </a:r>
            <a:r>
              <a:rPr lang="en-US" sz="2400" b="1" dirty="0" err="1">
                <a:effectLst/>
                <a:latin typeface="Palatino Linotype" pitchFamily="18" charset="0"/>
              </a:rPr>
              <a:t>болести</a:t>
            </a:r>
            <a:r>
              <a:rPr lang="en-US" sz="2400" b="1" dirty="0">
                <a:effectLst/>
                <a:latin typeface="Palatino Linotype" pitchFamily="18" charset="0"/>
              </a:rPr>
              <a:t> </a:t>
            </a:r>
            <a:r>
              <a:rPr lang="en-US" sz="2400" b="1" dirty="0" err="1">
                <a:effectLst/>
                <a:latin typeface="Palatino Linotype" pitchFamily="18" charset="0"/>
              </a:rPr>
              <a:t>гасроинтестиналног</a:t>
            </a:r>
            <a:r>
              <a:rPr lang="en-US" sz="2400" b="1" dirty="0">
                <a:effectLst/>
                <a:latin typeface="Palatino Linotype" pitchFamily="18" charset="0"/>
              </a:rPr>
              <a:t> </a:t>
            </a:r>
            <a:r>
              <a:rPr lang="en-US" sz="2400" b="1" dirty="0" err="1">
                <a:effectLst/>
                <a:latin typeface="Palatino Linotype" pitchFamily="18" charset="0"/>
              </a:rPr>
              <a:t>тракта</a:t>
            </a:r>
            <a:r>
              <a:rPr lang="x-none" sz="2400" b="1" dirty="0">
                <a:effectLst/>
                <a:latin typeface="Palatino Linotype" pitchFamily="18" charset="0"/>
              </a:rPr>
              <a:t> </a:t>
            </a:r>
            <a:r>
              <a:rPr lang="en-US" sz="2400" b="1" dirty="0">
                <a:effectLst/>
                <a:latin typeface="Palatino Linotype" pitchFamily="18" charset="0"/>
              </a:rPr>
              <a:t>(inflammatory bowel </a:t>
            </a:r>
            <a:r>
              <a:rPr lang="en-US" sz="2400" b="1" dirty="0" err="1">
                <a:effectLst/>
                <a:latin typeface="Palatino Linotype" pitchFamily="18" charset="0"/>
              </a:rPr>
              <a:t>diseae</a:t>
            </a:r>
            <a:r>
              <a:rPr lang="en-US" sz="2400" b="1" dirty="0">
                <a:effectLst/>
                <a:latin typeface="Palatino Linotype" pitchFamily="18" charset="0"/>
              </a:rPr>
              <a:t>, IBD)</a:t>
            </a:r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0" y="2349500"/>
            <a:ext cx="9144000" cy="4248150"/>
          </a:xfrm>
        </p:spPr>
        <p:txBody>
          <a:bodyPr/>
          <a:lstStyle/>
          <a:p>
            <a:pPr marR="0" algn="ctr"/>
            <a:endParaRPr lang="en-US" sz="1800" b="1" i="1" dirty="0"/>
          </a:p>
          <a:p>
            <a:pPr marR="0" algn="l">
              <a:buFont typeface="Wingdings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 </a:t>
            </a:r>
            <a:r>
              <a:rPr lang="en-US" sz="2000" b="1" dirty="0" err="1">
                <a:solidFill>
                  <a:schemeClr val="tx1"/>
                </a:solidFill>
                <a:latin typeface="Palatino Linotype" pitchFamily="18" charset="0"/>
              </a:rPr>
              <a:t>Улцерозни</a:t>
            </a:r>
            <a:r>
              <a:rPr lang="en-US" sz="20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Palatino Linotype" pitchFamily="18" charset="0"/>
              </a:rPr>
              <a:t>колитис</a:t>
            </a:r>
            <a:endParaRPr lang="en-US" sz="2000" b="1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/>
            <a:endParaRPr lang="en-US" sz="20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Palatino Linotype" pitchFamily="18" charset="0"/>
              </a:rPr>
              <a:t>  </a:t>
            </a:r>
            <a:r>
              <a:rPr lang="en-US" sz="2000" b="1" dirty="0" err="1">
                <a:solidFill>
                  <a:schemeClr val="tx1"/>
                </a:solidFill>
                <a:latin typeface="Palatino Linotype" pitchFamily="18" charset="0"/>
              </a:rPr>
              <a:t>Кронова</a:t>
            </a:r>
            <a:r>
              <a:rPr lang="en-US" sz="20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Palatino Linotype" pitchFamily="18" charset="0"/>
              </a:rPr>
              <a:t>болест</a:t>
            </a:r>
            <a:endParaRPr lang="en-US" sz="2000" b="1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/>
            <a:endParaRPr lang="en-US" sz="20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b="1" dirty="0">
                <a:solidFill>
                  <a:schemeClr val="tx1"/>
                </a:solidFill>
                <a:latin typeface="Palatino Linotype" pitchFamily="18" charset="0"/>
              </a:rPr>
              <a:t>  </a:t>
            </a:r>
            <a:r>
              <a:rPr lang="en-US" sz="2000" b="1" dirty="0" err="1">
                <a:solidFill>
                  <a:schemeClr val="tx1"/>
                </a:solidFill>
                <a:latin typeface="Palatino Linotype" pitchFamily="18" charset="0"/>
              </a:rPr>
              <a:t>Недетерминисани</a:t>
            </a:r>
            <a:r>
              <a:rPr lang="en-US" sz="2000" b="1" dirty="0">
                <a:solidFill>
                  <a:schemeClr val="tx1"/>
                </a:solidFill>
                <a:latin typeface="Palatino Linotype" pitchFamily="18" charset="0"/>
              </a:rPr>
              <a:t> колитис</a:t>
            </a:r>
            <a:r>
              <a:rPr lang="en-US" sz="2000" dirty="0">
                <a:solidFill>
                  <a:schemeClr val="tx1"/>
                </a:solidFill>
                <a:latin typeface="Palatino Linotype" pitchFamily="18" charset="0"/>
              </a:rPr>
              <a:t>-10 % </a:t>
            </a:r>
            <a:r>
              <a:rPr lang="en-US" sz="2000" dirty="0" err="1">
                <a:solidFill>
                  <a:schemeClr val="tx1"/>
                </a:solidFill>
                <a:latin typeface="Palatino Linotype" pitchFamily="18" charset="0"/>
              </a:rPr>
              <a:t>болесника</a:t>
            </a:r>
            <a:r>
              <a:rPr lang="en-US" sz="20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Palatino Linotype" pitchFamily="18" charset="0"/>
              </a:rPr>
              <a:t>где</a:t>
            </a:r>
            <a:r>
              <a:rPr lang="en-US" sz="20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Palatino Linotype" pitchFamily="18" charset="0"/>
              </a:rPr>
              <a:t>се</a:t>
            </a:r>
            <a:r>
              <a:rPr lang="en-US" sz="20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Palatino Linotype" pitchFamily="18" charset="0"/>
              </a:rPr>
              <a:t>запаљенске</a:t>
            </a:r>
            <a:r>
              <a:rPr lang="en-US" sz="20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Palatino Linotype" pitchFamily="18" charset="0"/>
              </a:rPr>
              <a:t>промене</a:t>
            </a:r>
            <a:r>
              <a:rPr lang="en-US" sz="20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Palatino Linotype" pitchFamily="18" charset="0"/>
              </a:rPr>
              <a:t>колона</a:t>
            </a:r>
            <a:r>
              <a:rPr lang="en-US" sz="20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Palatino Linotype" pitchFamily="18" charset="0"/>
              </a:rPr>
              <a:t>не</a:t>
            </a:r>
            <a:r>
              <a:rPr lang="en-US" sz="20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Palatino Linotype" pitchFamily="18" charset="0"/>
              </a:rPr>
              <a:t>могу</a:t>
            </a:r>
            <a:r>
              <a:rPr lang="en-US" sz="20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Palatino Linotype" pitchFamily="18" charset="0"/>
              </a:rPr>
              <a:t>сврстати</a:t>
            </a:r>
            <a:r>
              <a:rPr lang="en-US" sz="20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Palatino Linotype" pitchFamily="18" charset="0"/>
              </a:rPr>
              <a:t>ни</a:t>
            </a:r>
            <a:r>
              <a:rPr lang="en-US" sz="2000" dirty="0">
                <a:solidFill>
                  <a:schemeClr val="tx1"/>
                </a:solidFill>
                <a:latin typeface="Palatino Linotype" pitchFamily="18" charset="0"/>
              </a:rPr>
              <a:t> у </a:t>
            </a:r>
            <a:r>
              <a:rPr lang="en-US" sz="2000" dirty="0" err="1">
                <a:solidFill>
                  <a:schemeClr val="tx1"/>
                </a:solidFill>
                <a:latin typeface="Palatino Linotype" pitchFamily="18" charset="0"/>
              </a:rPr>
              <a:t>једну</a:t>
            </a:r>
            <a:r>
              <a:rPr lang="en-US" sz="20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Palatino Linotype" pitchFamily="18" charset="0"/>
              </a:rPr>
              <a:t>категорију</a:t>
            </a:r>
            <a:endParaRPr lang="en-US" sz="2000" dirty="0">
              <a:solidFill>
                <a:schemeClr val="tx1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56289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379413"/>
            <a:ext cx="8229600" cy="333375"/>
          </a:xfrm>
        </p:spPr>
        <p:txBody>
          <a:bodyPr>
            <a:normAutofit fontScale="90000"/>
          </a:bodyPr>
          <a:lstStyle/>
          <a:p>
            <a:r>
              <a:rPr lang="x-none" sz="2000" b="1">
                <a:latin typeface="Palatino Linotype" pitchFamily="18" charset="0"/>
              </a:rPr>
              <a:t>Инфламацијске болести црева</a:t>
            </a:r>
            <a:br>
              <a:rPr lang="x-none" sz="2000" b="1">
                <a:solidFill>
                  <a:srgbClr val="3A30FA"/>
                </a:solidFill>
                <a:latin typeface="Palatino Linotype" pitchFamily="18" charset="0"/>
              </a:rPr>
            </a:br>
            <a:endParaRPr lang="x-none" sz="2000"/>
          </a:p>
        </p:txBody>
      </p:sp>
      <p:pic>
        <p:nvPicPr>
          <p:cNvPr id="7171" name="Content Placeholder 3" descr="C:\Users\MISEL\AppData\Local\Microsoft\Windows\Temporary Internet Files\Content.Outlook\DFJE2026\Slajd 2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76400" y="2438400"/>
            <a:ext cx="5791200" cy="3995738"/>
          </a:xfrm>
        </p:spPr>
      </p:pic>
      <p:sp>
        <p:nvSpPr>
          <p:cNvPr id="5" name="Oval 4"/>
          <p:cNvSpPr/>
          <p:nvPr/>
        </p:nvSpPr>
        <p:spPr>
          <a:xfrm>
            <a:off x="2209800" y="5592763"/>
            <a:ext cx="9906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546100"/>
            <a:ext cx="8382000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3A30FA"/>
              </a:buClr>
              <a:defRPr/>
            </a:pPr>
            <a:r>
              <a:rPr lang="ru-RU" sz="1600" dirty="0">
                <a:latin typeface="Palatino Linotype" pitchFamily="18" charset="0"/>
              </a:rPr>
              <a:t>Идиопатске, хроничне болести, периоди релапса и ремисије</a:t>
            </a:r>
          </a:p>
          <a:p>
            <a:pPr marL="285750" indent="-285750">
              <a:buClr>
                <a:srgbClr val="3A30FA"/>
              </a:buClr>
              <a:buFont typeface="Wingdings" pitchFamily="2" charset="2"/>
              <a:buChar char="v"/>
              <a:defRPr/>
            </a:pPr>
            <a:endParaRPr lang="ru-RU" sz="1600" dirty="0">
              <a:latin typeface="Palatino Linotype" pitchFamily="18" charset="0"/>
            </a:endParaRP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sz="1600" b="1" dirty="0">
                <a:solidFill>
                  <a:srgbClr val="FF0000"/>
                </a:solidFill>
                <a:latin typeface="Palatino Linotype" pitchFamily="18" charset="0"/>
              </a:rPr>
              <a:t>Улцерозни колитис:</a:t>
            </a:r>
            <a:r>
              <a:rPr lang="ru-RU" sz="1600" b="1" dirty="0">
                <a:solidFill>
                  <a:srgbClr val="3A30FA"/>
                </a:solidFill>
                <a:latin typeface="Palatino Linotype" pitchFamily="18" charset="0"/>
              </a:rPr>
              <a:t>  </a:t>
            </a:r>
            <a:r>
              <a:rPr lang="sr-Cyrl-CS" sz="1600" dirty="0" err="1">
                <a:latin typeface="Palatino Linotype" pitchFamily="18" charset="0"/>
              </a:rPr>
              <a:t>инфламација</a:t>
            </a:r>
            <a:r>
              <a:rPr lang="sr-Cyrl-CS" sz="1600" dirty="0">
                <a:latin typeface="Palatino Linotype" pitchFamily="18" charset="0"/>
              </a:rPr>
              <a:t> доминантно у пределу </a:t>
            </a:r>
            <a:r>
              <a:rPr lang="sr-Cyrl-CS" sz="1600" dirty="0" err="1">
                <a:latin typeface="Palatino Linotype" pitchFamily="18" charset="0"/>
              </a:rPr>
              <a:t>слузнице</a:t>
            </a:r>
            <a:r>
              <a:rPr lang="sr-Cyrl-CS" sz="1600" dirty="0">
                <a:latin typeface="Palatino Linotype" pitchFamily="18" charset="0"/>
              </a:rPr>
              <a:t> колона, континуирана </a:t>
            </a:r>
            <a:r>
              <a:rPr lang="sr-Cyrl-CS" sz="1600" dirty="0" err="1">
                <a:latin typeface="Palatino Linotype" pitchFamily="18" charset="0"/>
              </a:rPr>
              <a:t>лезија</a:t>
            </a:r>
            <a:r>
              <a:rPr lang="sr-Cyrl-CS" sz="1600" dirty="0">
                <a:latin typeface="Palatino Linotype" pitchFamily="18" charset="0"/>
              </a:rPr>
              <a:t> 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  <a:defRPr/>
            </a:pPr>
            <a:endParaRPr lang="sr-Cyrl-CS" sz="1600" dirty="0">
              <a:latin typeface="Palatino Linotype" pitchFamily="18" charset="0"/>
            </a:endParaRP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sz="1600" b="1" dirty="0">
                <a:solidFill>
                  <a:srgbClr val="FF0000"/>
                </a:solidFill>
                <a:latin typeface="Palatino Linotype" pitchFamily="18" charset="0"/>
              </a:rPr>
              <a:t>Кронова болест:  </a:t>
            </a:r>
            <a:r>
              <a:rPr lang="ru-RU" sz="1600" dirty="0">
                <a:latin typeface="Palatino Linotype" pitchFamily="18" charset="0"/>
              </a:rPr>
              <a:t>инфламација трансмуралног и сегментног типа, у свим деловима дигестивног тракта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Down Arrow 2"/>
          <p:cNvSpPr/>
          <p:nvPr/>
        </p:nvSpPr>
        <p:spPr>
          <a:xfrm rot="5065303">
            <a:off x="3778250" y="2916238"/>
            <a:ext cx="336550" cy="977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x-none"/>
          </a:p>
        </p:txBody>
      </p:sp>
      <p:sp>
        <p:nvSpPr>
          <p:cNvPr id="8" name="Right Arrow 7"/>
          <p:cNvSpPr/>
          <p:nvPr/>
        </p:nvSpPr>
        <p:spPr>
          <a:xfrm>
            <a:off x="4776788" y="4083050"/>
            <a:ext cx="977900" cy="28733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x-none"/>
          </a:p>
        </p:txBody>
      </p:sp>
      <p:sp>
        <p:nvSpPr>
          <p:cNvPr id="9" name="Down Arrow 8"/>
          <p:cNvSpPr/>
          <p:nvPr/>
        </p:nvSpPr>
        <p:spPr>
          <a:xfrm rot="2654250">
            <a:off x="7383463" y="2332038"/>
            <a:ext cx="309562" cy="977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x-none"/>
          </a:p>
        </p:txBody>
      </p:sp>
      <p:sp>
        <p:nvSpPr>
          <p:cNvPr id="10" name="Right Arrow 9"/>
          <p:cNvSpPr/>
          <p:nvPr/>
        </p:nvSpPr>
        <p:spPr>
          <a:xfrm rot="10800000">
            <a:off x="7218363" y="3962400"/>
            <a:ext cx="977900" cy="3190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x-none"/>
          </a:p>
        </p:txBody>
      </p:sp>
      <p:sp>
        <p:nvSpPr>
          <p:cNvPr id="11" name="Oval 10"/>
          <p:cNvSpPr/>
          <p:nvPr/>
        </p:nvSpPr>
        <p:spPr>
          <a:xfrm rot="5400000">
            <a:off x="6191250" y="5649913"/>
            <a:ext cx="990600" cy="4953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1868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713"/>
          </a:xfrm>
        </p:spPr>
        <p:txBody>
          <a:bodyPr/>
          <a:lstStyle/>
          <a:p>
            <a:pPr algn="ctr"/>
            <a:r>
              <a:rPr lang="en-US" sz="3200" b="1" dirty="0" err="1">
                <a:latin typeface="Palatino Linotype" pitchFamily="18" charset="0"/>
              </a:rPr>
              <a:t>Запаљенске</a:t>
            </a:r>
            <a:r>
              <a:rPr lang="en-US" sz="3200" b="1" dirty="0">
                <a:latin typeface="Palatino Linotype" pitchFamily="18" charset="0"/>
              </a:rPr>
              <a:t> </a:t>
            </a:r>
            <a:r>
              <a:rPr lang="en-US" sz="3200" b="1" dirty="0" err="1">
                <a:latin typeface="Palatino Linotype" pitchFamily="18" charset="0"/>
              </a:rPr>
              <a:t>болести</a:t>
            </a:r>
            <a:r>
              <a:rPr lang="en-US" sz="3200" b="1" dirty="0">
                <a:latin typeface="Palatino Linotype" pitchFamily="18" charset="0"/>
              </a:rPr>
              <a:t> </a:t>
            </a:r>
            <a:r>
              <a:rPr lang="en-US" sz="3200" b="1" dirty="0" err="1">
                <a:latin typeface="Palatino Linotype" pitchFamily="18" charset="0"/>
              </a:rPr>
              <a:t>црева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5175"/>
            <a:ext cx="4040188" cy="647700"/>
          </a:xfrm>
        </p:spPr>
        <p:txBody>
          <a:bodyPr/>
          <a:lstStyle/>
          <a:p>
            <a:pPr algn="ctr"/>
            <a:r>
              <a:rPr lang="en-US" dirty="0" err="1">
                <a:latin typeface="Palatino Linotype" pitchFamily="18" charset="0"/>
              </a:rPr>
              <a:t>Улцерозни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колитис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8196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836613"/>
            <a:ext cx="4041775" cy="576262"/>
          </a:xfrm>
        </p:spPr>
        <p:txBody>
          <a:bodyPr/>
          <a:lstStyle/>
          <a:p>
            <a:pPr algn="ctr"/>
            <a:r>
              <a:rPr lang="en-US" dirty="0" err="1">
                <a:latin typeface="Palatino Linotype" pitchFamily="18" charset="0"/>
              </a:rPr>
              <a:t>Кронова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болест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8197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341438"/>
            <a:ext cx="4040188" cy="5019675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endParaRPr lang="ru-RU" sz="1800" dirty="0"/>
          </a:p>
          <a:p>
            <a:pPr>
              <a:buFont typeface="Wingdings" pitchFamily="2" charset="2"/>
              <a:buChar char="Ø"/>
            </a:pPr>
            <a:r>
              <a:rPr lang="ru-RU" sz="1800" b="1" dirty="0">
                <a:latin typeface="Palatino Linotype" pitchFamily="18" charset="0"/>
              </a:rPr>
              <a:t>Улцерозни колитис </a:t>
            </a:r>
            <a:r>
              <a:rPr lang="ru-RU" sz="1800" dirty="0">
                <a:latin typeface="Palatino Linotype" pitchFamily="18" charset="0"/>
              </a:rPr>
              <a:t>захвата искључиво дебело цр</a:t>
            </a:r>
            <a:r>
              <a:rPr lang="en-US" sz="1800" dirty="0">
                <a:latin typeface="Palatino Linotype" pitchFamily="18" charset="0"/>
              </a:rPr>
              <a:t>e</a:t>
            </a:r>
            <a:r>
              <a:rPr lang="ru-RU" sz="1800" dirty="0">
                <a:latin typeface="Palatino Linotype" pitchFamily="18" charset="0"/>
              </a:rPr>
              <a:t>во и не "мигрира" у танко црево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>
                <a:latin typeface="Palatino Linotype" pitchFamily="18" charset="0"/>
              </a:rPr>
              <a:t>Болест почиње у ректуму и шири се проксимално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>
                <a:latin typeface="Palatino Linotype" pitchFamily="18" charset="0"/>
              </a:rPr>
              <a:t>Карактерише се запаљењем слузнице, у мањој мери субмукозе, нису захваћени дубљи мишићни слојеви и сероза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>
                <a:latin typeface="Palatino Linotype" pitchFamily="18" charset="0"/>
              </a:rPr>
              <a:t>Конт</a:t>
            </a:r>
            <a:r>
              <a:rPr lang="en-US" sz="1800" dirty="0" err="1">
                <a:latin typeface="Palatino Linotype" pitchFamily="18" charset="0"/>
              </a:rPr>
              <a:t>ин</a:t>
            </a:r>
            <a:r>
              <a:rPr lang="ru-RU" sz="1800" dirty="0">
                <a:latin typeface="Palatino Linotype" pitchFamily="18" charset="0"/>
              </a:rPr>
              <a:t>уирано запаљење са оштром границом између запаљенски промењене слузнице и нормалне слузнице</a:t>
            </a:r>
            <a:endParaRPr lang="en-US" sz="1800" dirty="0">
              <a:latin typeface="Palatino Linotype" pitchFamily="18" charset="0"/>
            </a:endParaRPr>
          </a:p>
          <a:p>
            <a:endParaRPr lang="en-US" sz="1800" dirty="0">
              <a:latin typeface="Palatino Linotype" pitchFamily="18" charset="0"/>
            </a:endParaRPr>
          </a:p>
        </p:txBody>
      </p:sp>
      <p:sp>
        <p:nvSpPr>
          <p:cNvPr id="8198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84313"/>
            <a:ext cx="4041775" cy="4876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1800" b="1" dirty="0">
                <a:latin typeface="Palatino Linotype" pitchFamily="18" charset="0"/>
              </a:rPr>
              <a:t>Кронова болест </a:t>
            </a:r>
            <a:r>
              <a:rPr lang="ru-RU" sz="1800" dirty="0">
                <a:latin typeface="Palatino Linotype" pitchFamily="18" charset="0"/>
              </a:rPr>
              <a:t>или </a:t>
            </a:r>
            <a:r>
              <a:rPr lang="ru-RU" sz="1800" b="1" dirty="0">
                <a:latin typeface="Palatino Linotype" pitchFamily="18" charset="0"/>
              </a:rPr>
              <a:t>регионални ентеритис</a:t>
            </a:r>
            <a:r>
              <a:rPr lang="ru-RU" sz="1800" dirty="0">
                <a:latin typeface="Palatino Linotype" pitchFamily="18" charset="0"/>
              </a:rPr>
              <a:t> је неспецифично запаљенско обољење дигестивног тракта, које може да захвати било који његов део (од уста до ануса)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>
                <a:latin typeface="Palatino Linotype" pitchFamily="18" charset="0"/>
              </a:rPr>
              <a:t>Веома често се јавља на илеуму (завршном делу танкога црева) или на дебелом цреву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>
                <a:latin typeface="Palatino Linotype" pitchFamily="18" charset="0"/>
              </a:rPr>
              <a:t>Трансмурални карактер болести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>
                <a:latin typeface="Palatino Linotype" pitchFamily="18" charset="0"/>
              </a:rPr>
              <a:t>Дисконтинуирано запаљење</a:t>
            </a:r>
            <a:r>
              <a:rPr lang="ru-RU" sz="1800" i="1" dirty="0">
                <a:latin typeface="Palatino Linotype" pitchFamily="18" charset="0"/>
              </a:rPr>
              <a:t>(</a:t>
            </a:r>
            <a:r>
              <a:rPr lang="en-US" sz="1800" i="1" dirty="0">
                <a:latin typeface="Palatino Linotype" pitchFamily="18" charset="0"/>
              </a:rPr>
              <a:t>skip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i="1" dirty="0">
                <a:latin typeface="Palatino Linotype" pitchFamily="18" charset="0"/>
              </a:rPr>
              <a:t>lesions)</a:t>
            </a:r>
            <a:r>
              <a:rPr lang="ru-RU" sz="1800" dirty="0">
                <a:latin typeface="Palatino Linotype" pitchFamily="18" charset="0"/>
              </a:rPr>
              <a:t>, смењују се сегменти нормалног са сегментима запаљенски измењеног црева</a:t>
            </a:r>
          </a:p>
          <a:p>
            <a:pPr>
              <a:buFont typeface="Wingdings" pitchFamily="2" charset="2"/>
              <a:buChar char="Ø"/>
            </a:pPr>
            <a:endParaRPr lang="ru-RU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36977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2"/>
          <p:cNvSpPr txBox="1">
            <a:spLocks noChangeArrowheads="1"/>
          </p:cNvSpPr>
          <p:nvPr/>
        </p:nvSpPr>
        <p:spPr bwMode="auto">
          <a:xfrm>
            <a:off x="322263" y="165100"/>
            <a:ext cx="8597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x-none" sz="2000" b="1">
                <a:latin typeface="Palatino Linotype" pitchFamily="18" charset="0"/>
              </a:rPr>
              <a:t>Мултифакторска етиопатогенеза инфламацијских болести црева</a:t>
            </a:r>
            <a:endParaRPr lang="x-none" sz="2000"/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5410200" y="985838"/>
            <a:ext cx="3805238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x-none">
                <a:latin typeface="Palatino Linotype" pitchFamily="18" charset="0"/>
              </a:rPr>
              <a:t>Специфична етилогија-још увек непозната</a:t>
            </a:r>
          </a:p>
          <a:p>
            <a:pPr eaLnBrk="1" hangingPunct="1">
              <a:buFont typeface="Wingdings" pitchFamily="2" charset="2"/>
              <a:buChar char="§"/>
            </a:pPr>
            <a:endParaRPr lang="x-none">
              <a:latin typeface="Palatino Linotype" pitchFamily="18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x-none">
                <a:latin typeface="Palatino Linotype" pitchFamily="18" charset="0"/>
              </a:rPr>
              <a:t>Наслеђе (мутација NOD2 гена)</a:t>
            </a:r>
          </a:p>
          <a:p>
            <a:pPr eaLnBrk="1" hangingPunct="1">
              <a:buFont typeface="Wingdings" pitchFamily="2" charset="2"/>
              <a:buChar char="§"/>
            </a:pPr>
            <a:endParaRPr lang="x-none">
              <a:latin typeface="Palatino Linotype" pitchFamily="18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x-none">
                <a:latin typeface="Palatino Linotype" pitchFamily="18" charset="0"/>
              </a:rPr>
              <a:t>Коменсални микроорганизми</a:t>
            </a:r>
          </a:p>
          <a:p>
            <a:pPr eaLnBrk="1" hangingPunct="1">
              <a:buFont typeface="Wingdings" pitchFamily="2" charset="2"/>
              <a:buChar char="§"/>
            </a:pPr>
            <a:endParaRPr lang="x-none">
              <a:latin typeface="Palatino Linotype" pitchFamily="18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x-none">
                <a:latin typeface="Palatino Linotype" pitchFamily="18" charset="0"/>
              </a:rPr>
              <a:t>Спољашњи фактори</a:t>
            </a:r>
          </a:p>
          <a:p>
            <a:pPr eaLnBrk="1" hangingPunct="1">
              <a:buFont typeface="Wingdings" pitchFamily="2" charset="2"/>
              <a:buChar char="§"/>
            </a:pPr>
            <a:endParaRPr lang="x-none">
              <a:latin typeface="Palatino Linotype" pitchFamily="18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x-none">
                <a:latin typeface="Palatino Linotype" pitchFamily="18" charset="0"/>
              </a:rPr>
              <a:t>Неадекватан имунски одговор</a:t>
            </a:r>
          </a:p>
        </p:txBody>
      </p:sp>
      <p:pic>
        <p:nvPicPr>
          <p:cNvPr id="12292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004888"/>
            <a:ext cx="4924425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0"/>
          <p:cNvSpPr/>
          <p:nvPr/>
        </p:nvSpPr>
        <p:spPr>
          <a:xfrm>
            <a:off x="88900" y="3086100"/>
            <a:ext cx="16764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509713" y="1143000"/>
            <a:ext cx="24384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704975" y="4953000"/>
            <a:ext cx="21336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505200" y="3009900"/>
            <a:ext cx="19050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3726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"/>
            <a:ext cx="8229600" cy="639762"/>
          </a:xfrm>
        </p:spPr>
        <p:txBody>
          <a:bodyPr>
            <a:normAutofit/>
          </a:bodyPr>
          <a:lstStyle/>
          <a:p>
            <a:r>
              <a:rPr lang="sr-Cyrl-CS" sz="2800" b="1" dirty="0">
                <a:latin typeface="Palatino Linotype" pitchFamily="18" charset="0"/>
                <a:cs typeface="Arial" pitchFamily="34" charset="0"/>
              </a:rPr>
              <a:t>Инфламаторне болести црева</a:t>
            </a:r>
            <a:endParaRPr lang="en-US" sz="28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562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sr-Cyrl-CS" sz="1600" b="1" dirty="0">
                <a:latin typeface="Palatino Linotype" pitchFamily="18" charset="0"/>
              </a:rPr>
              <a:t>Клиничка слика</a:t>
            </a:r>
          </a:p>
          <a:p>
            <a:pPr>
              <a:lnSpc>
                <a:spcPct val="150000"/>
              </a:lnSpc>
              <a:buNone/>
            </a:pPr>
            <a:r>
              <a:rPr lang="sr-Latn-CS" sz="1600" b="1" dirty="0" err="1">
                <a:latin typeface="Palatino Linotype" pitchFamily="18" charset="0"/>
              </a:rPr>
              <a:t>Morbus</a:t>
            </a:r>
            <a:r>
              <a:rPr lang="sr-Latn-CS" sz="1600" b="1" dirty="0">
                <a:latin typeface="Palatino Linotype" pitchFamily="18" charset="0"/>
              </a:rPr>
              <a:t> Crohn</a:t>
            </a:r>
            <a:r>
              <a:rPr lang="sr-Latn-CS" sz="1600" dirty="0">
                <a:latin typeface="Palatino Linotype" pitchFamily="18" charset="0"/>
              </a:rPr>
              <a:t> </a:t>
            </a: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Пролив, бол у трбуху (континуиран или типа колике), фебрилност, анорексија, мука, </a:t>
            </a:r>
          </a:p>
          <a:p>
            <a:pPr>
              <a:lnSpc>
                <a:spcPct val="150000"/>
              </a:lnSpc>
              <a:buNone/>
            </a:pPr>
            <a:r>
              <a:rPr lang="sr-Cyrl-CS" sz="1600" dirty="0">
                <a:latin typeface="Palatino Linotype" pitchFamily="18" charset="0"/>
              </a:rPr>
              <a:t>       повраћање, губитак у тежини, заостајање у расту, </a:t>
            </a:r>
            <a:r>
              <a:rPr lang="sr-Cyrl-CS" sz="1600" dirty="0" err="1">
                <a:latin typeface="Palatino Linotype" pitchFamily="18" charset="0"/>
              </a:rPr>
              <a:t>стеатореја</a:t>
            </a:r>
            <a:r>
              <a:rPr lang="sr-Cyrl-CS" sz="1600" dirty="0">
                <a:latin typeface="Palatino Linotype" pitchFamily="18" charset="0"/>
              </a:rPr>
              <a:t>, анемија и </a:t>
            </a:r>
          </a:p>
          <a:p>
            <a:pPr>
              <a:lnSpc>
                <a:spcPct val="150000"/>
              </a:lnSpc>
              <a:buNone/>
            </a:pPr>
            <a:r>
              <a:rPr lang="sr-Cyrl-CS" sz="1600" dirty="0">
                <a:latin typeface="Palatino Linotype" pitchFamily="18" charset="0"/>
              </a:rPr>
              <a:t>       </a:t>
            </a:r>
            <a:r>
              <a:rPr lang="sr-Cyrl-CS" sz="1600" dirty="0" err="1">
                <a:latin typeface="Palatino Linotype" pitchFamily="18" charset="0"/>
              </a:rPr>
              <a:t>малапсорпција</a:t>
            </a:r>
            <a:r>
              <a:rPr lang="sr-Cyrl-CS" sz="1600" dirty="0">
                <a:latin typeface="Palatino Linotype" pitchFamily="18" charset="0"/>
              </a:rPr>
              <a:t> (смањена апсорптивна површина услед екстензивне болести или </a:t>
            </a:r>
            <a:r>
              <a:rPr lang="sr-Cyrl-CS" sz="1600" dirty="0" err="1">
                <a:latin typeface="Palatino Linotype" pitchFamily="18" charset="0"/>
              </a:rPr>
              <a:t>ресекције</a:t>
            </a:r>
            <a:r>
              <a:rPr lang="sr-Cyrl-CS" sz="1600" dirty="0">
                <a:latin typeface="Palatino Linotype" pitchFamily="18" charset="0"/>
              </a:rPr>
              <a:t>, </a:t>
            </a:r>
            <a:r>
              <a:rPr lang="sr-Cyrl-CS" sz="1600" dirty="0" err="1">
                <a:latin typeface="Palatino Linotype" pitchFamily="18" charset="0"/>
              </a:rPr>
              <a:t>бактеријска</a:t>
            </a:r>
            <a:r>
              <a:rPr lang="sr-Cyrl-CS" sz="1600" dirty="0">
                <a:latin typeface="Palatino Linotype" pitchFamily="18" charset="0"/>
              </a:rPr>
              <a:t> колонизација танког црева због стриктура и фистула из колона, ремећење </a:t>
            </a:r>
            <a:r>
              <a:rPr lang="sr-Cyrl-CS" sz="1600" dirty="0" err="1">
                <a:latin typeface="Palatino Linotype" pitchFamily="18" charset="0"/>
              </a:rPr>
              <a:t>ентерохепатичне</a:t>
            </a:r>
            <a:r>
              <a:rPr lang="sr-Cyrl-CS" sz="1600" dirty="0">
                <a:latin typeface="Palatino Linotype" pitchFamily="18" charset="0"/>
              </a:rPr>
              <a:t> циркулације жучних киселина, ентерални губитак протеина кроз </a:t>
            </a:r>
            <a:r>
              <a:rPr lang="sr-Cyrl-CS" sz="1600" dirty="0" err="1">
                <a:latin typeface="Palatino Linotype" pitchFamily="18" charset="0"/>
              </a:rPr>
              <a:t>улцерације</a:t>
            </a:r>
            <a:r>
              <a:rPr lang="sr-Cyrl-CS" sz="1600" dirty="0">
                <a:latin typeface="Palatino Linotype" pitchFamily="18" charset="0"/>
              </a:rPr>
              <a:t>)</a:t>
            </a:r>
            <a:endParaRPr lang="sr-Cyrl-CS" sz="16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sr-Cyrl-CS" sz="1600" b="1" dirty="0">
                <a:latin typeface="Palatino Linotype" pitchFamily="18" charset="0"/>
              </a:rPr>
              <a:t> Улцерозни колитис</a:t>
            </a: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Пролив (ретке крваве столице које садрже мукус и гној), болови у трбуху, </a:t>
            </a:r>
            <a:r>
              <a:rPr lang="sr-Cyrl-CS" sz="1600" dirty="0" err="1">
                <a:latin typeface="Palatino Linotype" pitchFamily="18" charset="0"/>
              </a:rPr>
              <a:t>тенезми</a:t>
            </a:r>
            <a:r>
              <a:rPr lang="sr-Cyrl-CS" sz="1600" dirty="0">
                <a:latin typeface="Palatino Linotype" pitchFamily="18" charset="0"/>
              </a:rPr>
              <a:t>, инконтиненција</a:t>
            </a: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Рецидиви су често повезани са емоционалним стресом 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Процена тежине  активности-према броју и изгледу столица, присуству системских поремећаја и </a:t>
            </a:r>
            <a:r>
              <a:rPr lang="sr-Latn-CS" sz="1600" dirty="0">
                <a:latin typeface="Palatino Linotype" pitchFamily="18" charset="0"/>
              </a:rPr>
              <a:t> </a:t>
            </a:r>
            <a:r>
              <a:rPr lang="x-none" sz="1600" dirty="0">
                <a:latin typeface="Palatino Linotype" pitchFamily="18" charset="0"/>
              </a:rPr>
              <a:t>вредности </a:t>
            </a:r>
            <a:r>
              <a:rPr lang="x-none" sz="1600" dirty="0" err="1">
                <a:latin typeface="Palatino Linotype" pitchFamily="18" charset="0"/>
              </a:rPr>
              <a:t>седиментације</a:t>
            </a:r>
            <a:endParaRPr lang="sr-Latn-CS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85796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700" y="152400"/>
            <a:ext cx="914400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sr-Cyrl-CS" sz="2800" b="1" dirty="0" err="1">
                <a:latin typeface="Palatino Linotype" pitchFamily="18" charset="0"/>
                <a:cs typeface="Arial" pitchFamily="34" charset="0"/>
              </a:rPr>
              <a:t>Инфламаторне</a:t>
            </a:r>
            <a:r>
              <a:rPr lang="sr-Cyrl-CS" sz="2800" b="1" dirty="0">
                <a:latin typeface="Palatino Linotype" pitchFamily="18" charset="0"/>
                <a:cs typeface="Arial" pitchFamily="34" charset="0"/>
              </a:rPr>
              <a:t> болести црева</a:t>
            </a:r>
          </a:p>
          <a:p>
            <a:pPr algn="ctr">
              <a:lnSpc>
                <a:spcPct val="150000"/>
              </a:lnSpc>
              <a:buNone/>
            </a:pPr>
            <a:endParaRPr lang="sr-Cyrl-CS" sz="28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>
                <a:latin typeface="Palatino Linotype" pitchFamily="18" charset="0"/>
              </a:rPr>
              <a:t>Код 85 % болесника се испољава блага до умерено тешка болест </a:t>
            </a:r>
            <a:endParaRPr lang="sr-Latn-C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>
                <a:latin typeface="Palatino Linotype" pitchFamily="18" charset="0"/>
              </a:rPr>
              <a:t>Код 15 %тежак (некада </a:t>
            </a:r>
            <a:r>
              <a:rPr lang="sr-Cyrl-CS" dirty="0" err="1">
                <a:latin typeface="Palatino Linotype" pitchFamily="18" charset="0"/>
              </a:rPr>
              <a:t>фулминантан</a:t>
            </a:r>
            <a:r>
              <a:rPr lang="sr-Cyrl-CS" dirty="0">
                <a:latin typeface="Palatino Linotype" pitchFamily="18" charset="0"/>
              </a:rPr>
              <a:t>) облик болести-токсична </a:t>
            </a:r>
            <a:r>
              <a:rPr lang="sr-Cyrl-CS" dirty="0" err="1">
                <a:latin typeface="Palatino Linotype" pitchFamily="18" charset="0"/>
              </a:rPr>
              <a:t>дилатација</a:t>
            </a:r>
            <a:r>
              <a:rPr lang="sr-Cyrl-CS" dirty="0">
                <a:latin typeface="Palatino Linotype" pitchFamily="18" charset="0"/>
              </a:rPr>
              <a:t> (</a:t>
            </a:r>
            <a:r>
              <a:rPr lang="sr-Cyrl-CS" dirty="0" err="1">
                <a:latin typeface="Palatino Linotype" pitchFamily="18" charset="0"/>
              </a:rPr>
              <a:t>мегаколон</a:t>
            </a:r>
            <a:r>
              <a:rPr lang="sr-Cyrl-CS" dirty="0">
                <a:latin typeface="Palatino Linotype" pitchFamily="18" charset="0"/>
              </a:rPr>
              <a:t>)  као најтежи облик</a:t>
            </a:r>
            <a:endParaRPr lang="sr-Latn-C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>
                <a:latin typeface="Palatino Linotype" pitchFamily="18" charset="0"/>
              </a:rPr>
              <a:t>Чест настанак </a:t>
            </a:r>
            <a:r>
              <a:rPr lang="sr-Cyrl-CS" dirty="0" err="1">
                <a:latin typeface="Palatino Linotype" pitchFamily="18" charset="0"/>
              </a:rPr>
              <a:t>карцинома</a:t>
            </a:r>
            <a:r>
              <a:rPr lang="sr-Cyrl-CS" dirty="0">
                <a:latin typeface="Palatino Linotype" pitchFamily="18" charset="0"/>
              </a:rPr>
              <a:t> (кад се болест јави рано и траје дуго)</a:t>
            </a:r>
          </a:p>
          <a:p>
            <a:pPr>
              <a:buNone/>
            </a:pPr>
            <a:endParaRPr lang="sr-Cyrl-CS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>
                <a:latin typeface="Palatino Linotype" pitchFamily="18" charset="0"/>
              </a:rPr>
              <a:t>Активност </a:t>
            </a:r>
            <a:r>
              <a:rPr lang="sr-Cyrl-CS" dirty="0" err="1">
                <a:latin typeface="Palatino Linotype" pitchFamily="18" charset="0"/>
              </a:rPr>
              <a:t>инфлама</a:t>
            </a:r>
            <a:r>
              <a:rPr lang="x-none" dirty="0">
                <a:latin typeface="Palatino Linotype" pitchFamily="18" charset="0"/>
              </a:rPr>
              <a:t>т</a:t>
            </a:r>
            <a:r>
              <a:rPr lang="sr-Cyrl-CS" dirty="0">
                <a:latin typeface="Palatino Linotype" pitchFamily="18" charset="0"/>
              </a:rPr>
              <a:t>орних болести црева са </a:t>
            </a:r>
            <a:r>
              <a:rPr lang="sr-Cyrl-CS" b="1" dirty="0" err="1">
                <a:latin typeface="Palatino Linotype" pitchFamily="18" charset="0"/>
              </a:rPr>
              <a:t>ванцревним</a:t>
            </a:r>
            <a:r>
              <a:rPr lang="sr-Cyrl-CS" b="1" dirty="0">
                <a:latin typeface="Palatino Linotype" pitchFamily="18" charset="0"/>
              </a:rPr>
              <a:t> испољавањима </a:t>
            </a:r>
          </a:p>
          <a:p>
            <a:pPr>
              <a:lnSpc>
                <a:spcPct val="150000"/>
              </a:lnSpc>
            </a:pPr>
            <a:r>
              <a:rPr lang="sr-Cyrl-CS" dirty="0">
                <a:latin typeface="Palatino Linotype" pitchFamily="18" charset="0"/>
              </a:rPr>
              <a:t>      корелира</a:t>
            </a:r>
            <a:r>
              <a:rPr lang="sr-Latn-CS" dirty="0">
                <a:latin typeface="Palatino Linotype" pitchFamily="18" charset="0"/>
              </a:rPr>
              <a:t> </a:t>
            </a:r>
            <a:r>
              <a:rPr lang="sr-Cyrl-CS" dirty="0">
                <a:latin typeface="Palatino Linotype" pitchFamily="18" charset="0"/>
              </a:rPr>
              <a:t>(</a:t>
            </a:r>
            <a:r>
              <a:rPr lang="sr-Cyrl-CS" dirty="0" err="1">
                <a:latin typeface="Palatino Linotype" pitchFamily="18" charset="0"/>
              </a:rPr>
              <a:t>афтозни</a:t>
            </a:r>
            <a:r>
              <a:rPr lang="sr-Cyrl-CS" dirty="0">
                <a:latin typeface="Palatino Linotype" pitchFamily="18" charset="0"/>
              </a:rPr>
              <a:t> </a:t>
            </a:r>
            <a:r>
              <a:rPr lang="sr-Cyrl-CS" dirty="0" err="1">
                <a:latin typeface="Palatino Linotype" pitchFamily="18" charset="0"/>
              </a:rPr>
              <a:t>стоматитис</a:t>
            </a:r>
            <a:r>
              <a:rPr lang="sr-Cyrl-CS" dirty="0">
                <a:latin typeface="Palatino Linotype" pitchFamily="18" charset="0"/>
              </a:rPr>
              <a:t>, </a:t>
            </a:r>
            <a:r>
              <a:rPr lang="sr-Cyrl-CS" dirty="0" err="1">
                <a:latin typeface="Palatino Linotype" pitchFamily="18" charset="0"/>
              </a:rPr>
              <a:t>нодозни</a:t>
            </a:r>
            <a:r>
              <a:rPr lang="sr-Cyrl-CS" dirty="0">
                <a:latin typeface="Palatino Linotype" pitchFamily="18" charset="0"/>
              </a:rPr>
              <a:t> </a:t>
            </a:r>
            <a:r>
              <a:rPr lang="sr-Cyrl-CS" dirty="0" err="1">
                <a:latin typeface="Palatino Linotype" pitchFamily="18" charset="0"/>
              </a:rPr>
              <a:t>еритем</a:t>
            </a:r>
            <a:r>
              <a:rPr lang="sr-Cyrl-CS" dirty="0">
                <a:latin typeface="Palatino Linotype" pitchFamily="18" charset="0"/>
              </a:rPr>
              <a:t>, периферни артритис,    </a:t>
            </a:r>
          </a:p>
          <a:p>
            <a:pPr>
              <a:lnSpc>
                <a:spcPct val="150000"/>
              </a:lnSpc>
            </a:pPr>
            <a:r>
              <a:rPr lang="sr-Cyrl-CS" dirty="0">
                <a:latin typeface="Palatino Linotype" pitchFamily="18" charset="0"/>
              </a:rPr>
              <a:t>      </a:t>
            </a:r>
            <a:r>
              <a:rPr lang="sr-Cyrl-CS" dirty="0" err="1">
                <a:latin typeface="Palatino Linotype" pitchFamily="18" charset="0"/>
              </a:rPr>
              <a:t>маљичасти</a:t>
            </a:r>
            <a:r>
              <a:rPr lang="sr-Cyrl-CS" dirty="0">
                <a:latin typeface="Palatino Linotype" pitchFamily="18" charset="0"/>
              </a:rPr>
              <a:t> прсти, </a:t>
            </a:r>
            <a:r>
              <a:rPr lang="sr-Cyrl-CS" dirty="0" err="1">
                <a:latin typeface="Palatino Linotype" pitchFamily="18" charset="0"/>
              </a:rPr>
              <a:t>еписклеритис</a:t>
            </a:r>
            <a:r>
              <a:rPr lang="sr-Cyrl-CS" dirty="0">
                <a:latin typeface="Palatino Linotype" pitchFamily="18" charset="0"/>
              </a:rPr>
              <a:t>) и </a:t>
            </a:r>
            <a:r>
              <a:rPr lang="sr-Cyrl-CS" dirty="0" err="1">
                <a:latin typeface="Palatino Linotype" pitchFamily="18" charset="0"/>
              </a:rPr>
              <a:t>некорелира</a:t>
            </a:r>
            <a:r>
              <a:rPr lang="sr-Cyrl-CS" dirty="0">
                <a:latin typeface="Palatino Linotype" pitchFamily="18" charset="0"/>
              </a:rPr>
              <a:t> (</a:t>
            </a:r>
            <a:r>
              <a:rPr lang="ru-RU" dirty="0">
                <a:latin typeface="Palatino Linotype" pitchFamily="18" charset="0"/>
              </a:rPr>
              <a:t>сакроилеитис и  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Palatino Linotype" pitchFamily="18" charset="0"/>
              </a:rPr>
              <a:t>      анкилозирајући сподилитис, примаран склерозирајући холангитис и 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Palatino Linotype" pitchFamily="18" charset="0"/>
              </a:rPr>
              <a:t>      холангиокарцином</a:t>
            </a:r>
            <a:r>
              <a:rPr lang="sr-Cyrl-CS" dirty="0">
                <a:latin typeface="Palatino Linotype" pitchFamily="18" charset="0"/>
              </a:rPr>
              <a:t>, </a:t>
            </a:r>
            <a:r>
              <a:rPr lang="sr-Cyrl-CS" dirty="0" err="1">
                <a:latin typeface="Palatino Linotype" pitchFamily="18" charset="0"/>
              </a:rPr>
              <a:t>билијарна</a:t>
            </a:r>
            <a:r>
              <a:rPr lang="sr-Cyrl-CS" dirty="0">
                <a:latin typeface="Palatino Linotype" pitchFamily="18" charset="0"/>
              </a:rPr>
              <a:t> </a:t>
            </a:r>
            <a:r>
              <a:rPr lang="sr-Cyrl-CS" dirty="0" err="1">
                <a:latin typeface="Palatino Linotype" pitchFamily="18" charset="0"/>
              </a:rPr>
              <a:t>литијаза</a:t>
            </a:r>
            <a:r>
              <a:rPr lang="sr-Cyrl-CS" dirty="0">
                <a:latin typeface="Palatino Linotype" pitchFamily="18" charset="0"/>
              </a:rPr>
              <a:t>, </a:t>
            </a:r>
            <a:r>
              <a:rPr lang="sr-Cyrl-CS" dirty="0" err="1">
                <a:latin typeface="Palatino Linotype" pitchFamily="18" charset="0"/>
              </a:rPr>
              <a:t>уролитијаза</a:t>
            </a:r>
            <a:r>
              <a:rPr lang="sr-Cyrl-CS" dirty="0">
                <a:latin typeface="Palatino Linotype" pitchFamily="18" charset="0"/>
              </a:rPr>
              <a:t>, системска </a:t>
            </a:r>
            <a:r>
              <a:rPr lang="sr-Cyrl-CS" dirty="0" err="1">
                <a:latin typeface="Palatino Linotype" pitchFamily="18" charset="0"/>
              </a:rPr>
              <a:t>амилоидоза</a:t>
            </a:r>
            <a:r>
              <a:rPr lang="sr-Cyrl-CS" dirty="0">
                <a:latin typeface="Palatino Linotype" pitchFamily="18" charset="0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sr-Cyrl-CS" dirty="0">
                <a:latin typeface="Palatino Linotype" pitchFamily="18" charset="0"/>
              </a:rPr>
              <a:t>      тромбоза и  емболије, </a:t>
            </a:r>
            <a:r>
              <a:rPr lang="sr-Cyrl-CS" dirty="0" err="1">
                <a:latin typeface="Palatino Linotype" pitchFamily="18" charset="0"/>
              </a:rPr>
              <a:t>остеомалација</a:t>
            </a:r>
            <a:r>
              <a:rPr lang="en-US" dirty="0">
                <a:latin typeface="Palatino Linotype" pitchFamily="18" charset="0"/>
              </a:rPr>
              <a:t>)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63177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sr-Cyrl-CS" sz="2800" b="1" dirty="0">
                <a:latin typeface="Palatino Linotype" pitchFamily="18" charset="0"/>
                <a:cs typeface="Arial" pitchFamily="34" charset="0"/>
              </a:rPr>
              <a:t>Инфламаторне болести црева</a:t>
            </a:r>
            <a:endParaRPr lang="en-US" sz="28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69400" cy="5638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sr-Cyrl-CS" sz="1400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sr-Cyrl-CS" sz="2400" b="1" dirty="0">
                <a:latin typeface="Palatino Linotype" pitchFamily="18" charset="0"/>
              </a:rPr>
              <a:t>Дијагностика</a:t>
            </a:r>
            <a:endParaRPr lang="en-US" sz="2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sz="1800" dirty="0">
              <a:latin typeface="Palatino Linotype" pitchFamily="18" charset="0"/>
            </a:endParaRPr>
          </a:p>
          <a:p>
            <a:pPr lvl="0"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Лабораторијска испитивања (КС, гвожђе, феритин, </a:t>
            </a:r>
            <a:r>
              <a:rPr lang="sr-Cyrl-CS" sz="1800" dirty="0" err="1">
                <a:latin typeface="Palatino Linotype" pitchFamily="18" charset="0"/>
              </a:rPr>
              <a:t>трансферин</a:t>
            </a:r>
            <a:r>
              <a:rPr lang="sr-Cyrl-CS" sz="1800" dirty="0">
                <a:latin typeface="Palatino Linotype" pitchFamily="18" charset="0"/>
              </a:rPr>
              <a:t>, албумин,</a:t>
            </a:r>
          </a:p>
          <a:p>
            <a:pPr lvl="0">
              <a:lnSpc>
                <a:spcPct val="150000"/>
              </a:lnSpc>
              <a:buNone/>
            </a:pPr>
            <a:r>
              <a:rPr lang="sr-Cyrl-CS" sz="1800" dirty="0">
                <a:latin typeface="Palatino Linotype" pitchFamily="18" charset="0"/>
              </a:rPr>
              <a:t>       протеини акутне фазе запаљења, преглед столице)</a:t>
            </a:r>
            <a:endParaRPr lang="en-US" sz="1800" dirty="0">
              <a:latin typeface="Palatino Linotype" pitchFamily="18" charset="0"/>
            </a:endParaRPr>
          </a:p>
          <a:p>
            <a:pPr lvl="0"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Контрастне рендгенске методе  (изостанак набора, </a:t>
            </a:r>
            <a:r>
              <a:rPr lang="sr-Cyrl-CS" sz="1800" dirty="0" err="1">
                <a:latin typeface="Palatino Linotype" pitchFamily="18" charset="0"/>
              </a:rPr>
              <a:t>стриктуре</a:t>
            </a:r>
            <a:r>
              <a:rPr lang="sr-Cyrl-CS" sz="1800" dirty="0">
                <a:latin typeface="Palatino Linotype" pitchFamily="18" charset="0"/>
              </a:rPr>
              <a:t>...)</a:t>
            </a:r>
            <a:endParaRPr lang="en-US" sz="1800" dirty="0">
              <a:latin typeface="Palatino Linotype" pitchFamily="18" charset="0"/>
            </a:endParaRPr>
          </a:p>
          <a:p>
            <a:pPr lvl="0"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Ректосигмоидоскопија и колоноскопија (биопсија)</a:t>
            </a:r>
            <a:endParaRPr lang="en-US" sz="1800" dirty="0">
              <a:latin typeface="Palatino Linotype" pitchFamily="18" charset="0"/>
            </a:endParaRPr>
          </a:p>
          <a:p>
            <a:pPr lvl="0"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Нативан снимак абдомена (код сумње на токсични </a:t>
            </a:r>
            <a:r>
              <a:rPr lang="sr-Cyrl-CS" sz="1800" dirty="0" err="1">
                <a:latin typeface="Palatino Linotype" pitchFamily="18" charset="0"/>
              </a:rPr>
              <a:t>мегаколон</a:t>
            </a:r>
            <a:r>
              <a:rPr lang="sr-Cyrl-CS" sz="1800" dirty="0">
                <a:latin typeface="Palatino Linotype" pitchFamily="18" charset="0"/>
              </a:rPr>
              <a:t>)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27161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431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err="1">
                <a:latin typeface="Palatino Linotype" pitchFamily="18" charset="0"/>
              </a:rPr>
              <a:t>Терапија</a:t>
            </a:r>
            <a:r>
              <a:rPr lang="en-US" sz="3200" b="1" dirty="0">
                <a:latin typeface="Palatino Linotype" pitchFamily="18" charset="0"/>
              </a:rPr>
              <a:t> </a:t>
            </a:r>
            <a:r>
              <a:rPr lang="x-none" sz="3200" b="1" dirty="0">
                <a:latin typeface="Palatino Linotype" pitchFamily="18" charset="0"/>
              </a:rPr>
              <a:t>IBD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7168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92150"/>
            <a:ext cx="4038600" cy="6165850"/>
          </a:xfrm>
        </p:spPr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en-US" sz="2400" b="1" i="1" dirty="0"/>
              <a:t> </a:t>
            </a:r>
            <a:r>
              <a:rPr lang="en-US" sz="2400" b="1" dirty="0" err="1">
                <a:latin typeface="Palatino Linotype" pitchFamily="18" charset="0"/>
              </a:rPr>
              <a:t>Аминосалицилати</a:t>
            </a:r>
            <a:endParaRPr lang="en-US" sz="2400" b="1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Сулфасалазин</a:t>
            </a:r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Месалазин</a:t>
            </a:r>
            <a:r>
              <a:rPr lang="en-US" sz="1800" dirty="0">
                <a:latin typeface="Palatino Linotype" pitchFamily="18" charset="0"/>
              </a:rPr>
              <a:t>, 5 АСА</a:t>
            </a:r>
          </a:p>
          <a:p>
            <a:pPr algn="just">
              <a:buFont typeface="Wingdings 2" pitchFamily="18" charset="2"/>
              <a:buNone/>
            </a:pPr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400" b="1" dirty="0">
                <a:latin typeface="Palatino Linotype" pitchFamily="18" charset="0"/>
              </a:rPr>
              <a:t> </a:t>
            </a:r>
            <a:r>
              <a:rPr lang="en-US" sz="2400" b="1" dirty="0" err="1">
                <a:latin typeface="Palatino Linotype" pitchFamily="18" charset="0"/>
              </a:rPr>
              <a:t>Кортикостероиди</a:t>
            </a:r>
            <a:endParaRPr lang="en-US" sz="2400" b="1" dirty="0">
              <a:latin typeface="Palatino Linotype" pitchFamily="18" charset="0"/>
            </a:endParaRPr>
          </a:p>
          <a:p>
            <a:pPr algn="just"/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400" b="1" dirty="0">
                <a:latin typeface="Palatino Linotype" pitchFamily="18" charset="0"/>
              </a:rPr>
              <a:t> </a:t>
            </a:r>
            <a:r>
              <a:rPr lang="en-US" sz="2400" b="1" dirty="0" err="1">
                <a:latin typeface="Palatino Linotype" pitchFamily="18" charset="0"/>
              </a:rPr>
              <a:t>Имуном</a:t>
            </a:r>
            <a:r>
              <a:rPr lang="x-none" sz="2400" b="1" dirty="0">
                <a:latin typeface="Palatino Linotype" pitchFamily="18" charset="0"/>
              </a:rPr>
              <a:t>о</a:t>
            </a:r>
            <a:r>
              <a:rPr lang="en-US" sz="2400" b="1" dirty="0" err="1">
                <a:latin typeface="Palatino Linotype" pitchFamily="18" charset="0"/>
              </a:rPr>
              <a:t>дулаторна</a:t>
            </a:r>
            <a:r>
              <a:rPr lang="en-US" sz="2400" b="1" dirty="0">
                <a:latin typeface="Palatino Linotype" pitchFamily="18" charset="0"/>
              </a:rPr>
              <a:t> </a:t>
            </a:r>
            <a:r>
              <a:rPr lang="en-US" sz="2400" b="1" dirty="0" err="1">
                <a:latin typeface="Palatino Linotype" pitchFamily="18" charset="0"/>
              </a:rPr>
              <a:t>терапија</a:t>
            </a:r>
            <a:endParaRPr lang="en-US" sz="2400" b="1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Азатиоприн</a:t>
            </a:r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Метотрексат</a:t>
            </a:r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Циклоспорин</a:t>
            </a:r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Талидомид</a:t>
            </a:r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400" b="1" dirty="0">
                <a:latin typeface="Palatino Linotype" pitchFamily="18" charset="0"/>
              </a:rPr>
              <a:t> </a:t>
            </a:r>
            <a:r>
              <a:rPr lang="en-US" sz="2400" b="1" dirty="0" err="1">
                <a:latin typeface="Palatino Linotype" pitchFamily="18" charset="0"/>
              </a:rPr>
              <a:t>Нутритивна</a:t>
            </a:r>
            <a:r>
              <a:rPr lang="en-US" sz="2400" b="1" dirty="0">
                <a:latin typeface="Palatino Linotype" pitchFamily="18" charset="0"/>
              </a:rPr>
              <a:t> </a:t>
            </a:r>
            <a:r>
              <a:rPr lang="en-US" sz="2400" b="1" dirty="0" err="1">
                <a:latin typeface="Palatino Linotype" pitchFamily="18" charset="0"/>
              </a:rPr>
              <a:t>терапија</a:t>
            </a:r>
            <a:endParaRPr lang="en-US" sz="2400" b="1" dirty="0">
              <a:latin typeface="Palatino Linotype" pitchFamily="18" charset="0"/>
            </a:endParaRPr>
          </a:p>
          <a:p>
            <a:pPr>
              <a:buFont typeface="Wingdings 2" pitchFamily="18" charset="2"/>
              <a:buNone/>
            </a:pPr>
            <a:endParaRPr lang="en-US" sz="1800" dirty="0"/>
          </a:p>
        </p:txBody>
      </p:sp>
      <p:sp>
        <p:nvSpPr>
          <p:cNvPr id="7168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92150"/>
            <a:ext cx="4038600" cy="5976938"/>
          </a:xfrm>
        </p:spPr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en-US" sz="2400" b="1" i="1" dirty="0"/>
              <a:t> </a:t>
            </a:r>
            <a:r>
              <a:rPr lang="en-US" sz="2400" b="1" dirty="0" err="1">
                <a:latin typeface="Palatino Linotype" pitchFamily="18" charset="0"/>
              </a:rPr>
              <a:t>Антибиотици</a:t>
            </a:r>
            <a:endParaRPr lang="en-US" sz="2400" b="1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Метронидазол</a:t>
            </a:r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Ципрофлоксацин</a:t>
            </a:r>
            <a:endParaRPr lang="en-US" sz="1800" dirty="0">
              <a:latin typeface="Palatino Linotype" pitchFamily="18" charset="0"/>
            </a:endParaRPr>
          </a:p>
          <a:p>
            <a:pPr algn="just"/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400" b="1" dirty="0">
                <a:latin typeface="Palatino Linotype" pitchFamily="18" charset="0"/>
              </a:rPr>
              <a:t> </a:t>
            </a:r>
            <a:r>
              <a:rPr lang="en-US" sz="2400" b="1" dirty="0" err="1">
                <a:latin typeface="Palatino Linotype" pitchFamily="18" charset="0"/>
              </a:rPr>
              <a:t>Модулатори</a:t>
            </a:r>
            <a:r>
              <a:rPr lang="en-US" sz="2400" b="1" dirty="0">
                <a:latin typeface="Palatino Linotype" pitchFamily="18" charset="0"/>
              </a:rPr>
              <a:t> </a:t>
            </a:r>
            <a:r>
              <a:rPr lang="en-US" sz="2400" b="1" dirty="0" err="1">
                <a:latin typeface="Palatino Linotype" pitchFamily="18" charset="0"/>
              </a:rPr>
              <a:t>активности</a:t>
            </a:r>
            <a:r>
              <a:rPr lang="en-US" sz="2400" b="1" dirty="0">
                <a:latin typeface="Palatino Linotype" pitchFamily="18" charset="0"/>
              </a:rPr>
              <a:t> </a:t>
            </a:r>
            <a:r>
              <a:rPr lang="en-US" sz="2400" b="1" dirty="0" err="1">
                <a:latin typeface="Palatino Linotype" pitchFamily="18" charset="0"/>
              </a:rPr>
              <a:t>цитокина</a:t>
            </a:r>
            <a:endParaRPr lang="en-US" sz="2400" b="1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Анти</a:t>
            </a:r>
            <a:r>
              <a:rPr lang="en-US" sz="1800" dirty="0">
                <a:latin typeface="Palatino Linotype" pitchFamily="18" charset="0"/>
              </a:rPr>
              <a:t> ТНФ-infliximab, </a:t>
            </a:r>
            <a:r>
              <a:rPr lang="en-US" sz="1800" dirty="0" err="1">
                <a:latin typeface="Palatino Linotype" pitchFamily="18" charset="0"/>
              </a:rPr>
              <a:t>remicade</a:t>
            </a:r>
            <a:r>
              <a:rPr lang="en-US" sz="1800" dirty="0">
                <a:latin typeface="Palatino Linotype" pitchFamily="18" charset="0"/>
              </a:rPr>
              <a:t>, </a:t>
            </a:r>
            <a:r>
              <a:rPr lang="en-US" sz="1800" dirty="0" err="1">
                <a:latin typeface="Palatino Linotype" pitchFamily="18" charset="0"/>
              </a:rPr>
              <a:t>centrocor</a:t>
            </a:r>
            <a:endParaRPr lang="en-US" sz="1800" dirty="0">
              <a:latin typeface="Palatino Linotype" pitchFamily="18" charset="0"/>
            </a:endParaRPr>
          </a:p>
          <a:p>
            <a:pPr algn="just"/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400" b="1" dirty="0">
                <a:latin typeface="Palatino Linotype" pitchFamily="18" charset="0"/>
              </a:rPr>
              <a:t> </a:t>
            </a:r>
            <a:r>
              <a:rPr lang="en-US" sz="2400" b="1" dirty="0" err="1">
                <a:latin typeface="Palatino Linotype" pitchFamily="18" charset="0"/>
              </a:rPr>
              <a:t>Остало</a:t>
            </a:r>
            <a:endParaRPr lang="en-US" sz="2400" b="1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Никотин</a:t>
            </a:r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Хепарин</a:t>
            </a:r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Рибље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уље</a:t>
            </a:r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Пробиотици</a:t>
            </a:r>
            <a:endParaRPr lang="en-US" sz="1800" dirty="0">
              <a:latin typeface="Palatino Linotype" pitchFamily="18" charset="0"/>
            </a:endParaRPr>
          </a:p>
          <a:p>
            <a:endParaRPr lang="en-US" sz="1800" dirty="0"/>
          </a:p>
          <a:p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982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85800"/>
          </a:xfrm>
        </p:spPr>
        <p:txBody>
          <a:bodyPr>
            <a:normAutofit/>
          </a:bodyPr>
          <a:lstStyle/>
          <a:p>
            <a:r>
              <a:rPr lang="sr-Cyrl-CS" sz="2400" b="1" dirty="0">
                <a:solidFill>
                  <a:srgbClr val="FF0000"/>
                </a:solidFill>
                <a:latin typeface="Palatino Linotype" pitchFamily="18" charset="0"/>
              </a:rPr>
              <a:t>АХАЛАЗИЈА ЈЕДЊАКА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2700" y="304800"/>
            <a:ext cx="9144000" cy="62484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sr-Cyrl-CS" sz="3500" b="1" dirty="0">
              <a:solidFill>
                <a:srgbClr val="FF0000"/>
              </a:solidFill>
            </a:endParaRPr>
          </a:p>
          <a:p>
            <a:pPr>
              <a:lnSpc>
                <a:spcPct val="170000"/>
              </a:lnSpc>
              <a:buNone/>
            </a:pPr>
            <a:r>
              <a:rPr lang="sr-Cyrl-CS" sz="6400" b="1" dirty="0">
                <a:latin typeface="Palatino Linotype" pitchFamily="18" charset="0"/>
              </a:rPr>
              <a:t>Дијагноза</a:t>
            </a:r>
          </a:p>
          <a:p>
            <a:pPr>
              <a:lnSpc>
                <a:spcPct val="170000"/>
              </a:lnSpc>
            </a:pPr>
            <a:r>
              <a:rPr lang="sr-Cyrl-CS" sz="6400" dirty="0">
                <a:latin typeface="Palatino Linotype" pitchFamily="18" charset="0"/>
              </a:rPr>
              <a:t>Анамнеза, контрастна радиографије и радиоскопија једњака, горња ендоскопија (езофагоскопија) - директна визуелизација, инструмент лако пролази кроз сужење(за диф.дг. тумора), </a:t>
            </a:r>
            <a:r>
              <a:rPr lang="sr-Cyrl-CS" sz="6400" dirty="0" err="1">
                <a:latin typeface="Palatino Linotype" pitchFamily="18" charset="0"/>
              </a:rPr>
              <a:t>манометрија</a:t>
            </a:r>
            <a:r>
              <a:rPr lang="sr-Cyrl-CS" sz="6400" dirty="0">
                <a:latin typeface="Palatino Linotype" pitchFamily="18" charset="0"/>
              </a:rPr>
              <a:t> езофагуса- показује хипертонију сфинктера кардије</a:t>
            </a:r>
          </a:p>
          <a:p>
            <a:pPr>
              <a:lnSpc>
                <a:spcPct val="170000"/>
              </a:lnSpc>
            </a:pPr>
            <a:r>
              <a:rPr lang="sr-Cyrl-CS" sz="6400" dirty="0">
                <a:latin typeface="Palatino Linotype" pitchFamily="18" charset="0"/>
              </a:rPr>
              <a:t>биопсија и хистолошки налаз </a:t>
            </a:r>
          </a:p>
          <a:p>
            <a:pPr>
              <a:lnSpc>
                <a:spcPct val="170000"/>
              </a:lnSpc>
              <a:buNone/>
            </a:pPr>
            <a:r>
              <a:rPr lang="sr-Cyrl-CS" sz="6400" b="1" dirty="0">
                <a:latin typeface="Palatino Linotype" pitchFamily="18" charset="0"/>
              </a:rPr>
              <a:t>Лечење </a:t>
            </a:r>
          </a:p>
          <a:p>
            <a:pPr>
              <a:lnSpc>
                <a:spcPct val="170000"/>
              </a:lnSpc>
            </a:pPr>
            <a:r>
              <a:rPr lang="sr-Cyrl-CS" sz="6400" b="1" dirty="0" err="1">
                <a:latin typeface="Palatino Linotype" pitchFamily="18" charset="0"/>
              </a:rPr>
              <a:t>Медикаментозна</a:t>
            </a:r>
            <a:r>
              <a:rPr lang="sr-Cyrl-CS" sz="6400" b="1" dirty="0">
                <a:latin typeface="Palatino Linotype" pitchFamily="18" charset="0"/>
              </a:rPr>
              <a:t> терапија </a:t>
            </a:r>
            <a:r>
              <a:rPr lang="sr-Cyrl-CS" sz="6400" dirty="0">
                <a:latin typeface="Palatino Linotype" pitchFamily="18" charset="0"/>
              </a:rPr>
              <a:t>даје слабе резултате: примена дугоделујућих нитрата или блокатора </a:t>
            </a:r>
            <a:r>
              <a:rPr lang="sr-Cyrl-CS" sz="6400" dirty="0" err="1">
                <a:latin typeface="Palatino Linotype" pitchFamily="18" charset="0"/>
              </a:rPr>
              <a:t>калцијумових</a:t>
            </a:r>
            <a:r>
              <a:rPr lang="sr-Cyrl-CS" sz="6400" dirty="0">
                <a:latin typeface="Palatino Linotype" pitchFamily="18" charset="0"/>
              </a:rPr>
              <a:t> канала смањује притисак доњег сфинктера једњака и побољшава пролаз хране за одређено време</a:t>
            </a:r>
          </a:p>
          <a:p>
            <a:pPr>
              <a:lnSpc>
                <a:spcPct val="170000"/>
              </a:lnSpc>
            </a:pPr>
            <a:r>
              <a:rPr lang="sr-Cyrl-CS" sz="6400" b="1" dirty="0">
                <a:latin typeface="Palatino Linotype" pitchFamily="18" charset="0"/>
              </a:rPr>
              <a:t>Пнеуматска </a:t>
            </a:r>
            <a:r>
              <a:rPr lang="sr-Cyrl-CS" sz="6400" b="1" dirty="0" err="1">
                <a:latin typeface="Palatino Linotype" pitchFamily="18" charset="0"/>
              </a:rPr>
              <a:t>дилатација</a:t>
            </a:r>
            <a:r>
              <a:rPr lang="sr-Cyrl-CS" sz="6400" b="1" dirty="0">
                <a:latin typeface="Palatino Linotype" pitchFamily="18" charset="0"/>
              </a:rPr>
              <a:t> </a:t>
            </a:r>
            <a:r>
              <a:rPr lang="sr-Cyrl-CS" sz="6400" dirty="0">
                <a:latin typeface="Palatino Linotype" pitchFamily="18" charset="0"/>
              </a:rPr>
              <a:t>има велики степен успеха, често први вид лечења, </a:t>
            </a:r>
          </a:p>
          <a:p>
            <a:pPr>
              <a:lnSpc>
                <a:spcPct val="170000"/>
              </a:lnSpc>
              <a:buNone/>
            </a:pPr>
            <a:r>
              <a:rPr lang="sr-Cyrl-CS" sz="6400" dirty="0">
                <a:latin typeface="Palatino Linotype" pitchFamily="18" charset="0"/>
              </a:rPr>
              <a:t>       потребно  је да се понавља неколико пута, отежава касније хируршко лечење </a:t>
            </a:r>
          </a:p>
          <a:p>
            <a:pPr>
              <a:lnSpc>
                <a:spcPct val="170000"/>
              </a:lnSpc>
            </a:pPr>
            <a:r>
              <a:rPr lang="sr-Cyrl-CS" sz="6400" b="1" dirty="0" err="1">
                <a:latin typeface="Palatino Linotype" pitchFamily="18" charset="0"/>
              </a:rPr>
              <a:t>Ботулински</a:t>
            </a:r>
            <a:r>
              <a:rPr lang="sr-Cyrl-CS" sz="6400" b="1" dirty="0">
                <a:latin typeface="Palatino Linotype" pitchFamily="18" charset="0"/>
              </a:rPr>
              <a:t> токсин</a:t>
            </a:r>
            <a:r>
              <a:rPr lang="sr-Cyrl-CS" sz="6400" dirty="0">
                <a:latin typeface="Palatino Linotype" pitchFamily="18" charset="0"/>
              </a:rPr>
              <a:t>, тип А, убризган у доњи езофагеални сфинктер. доводи до релаксације, неопходна су понављања, али се одговор смањује са бројем понављања </a:t>
            </a:r>
          </a:p>
          <a:p>
            <a:pPr>
              <a:lnSpc>
                <a:spcPct val="170000"/>
              </a:lnSpc>
            </a:pPr>
            <a:r>
              <a:rPr lang="sr-Cyrl-CS" sz="6400" b="1" dirty="0">
                <a:latin typeface="Palatino Linotype" pitchFamily="18" charset="0"/>
              </a:rPr>
              <a:t>Дијететски режим</a:t>
            </a:r>
            <a:r>
              <a:rPr lang="sr-Cyrl-CS" sz="6400" dirty="0">
                <a:latin typeface="Palatino Linotype" pitchFamily="18" charset="0"/>
              </a:rPr>
              <a:t>–чести, мањи оброци од течно кашасте  хране</a:t>
            </a:r>
          </a:p>
          <a:p>
            <a:pPr>
              <a:lnSpc>
                <a:spcPct val="170000"/>
              </a:lnSpc>
            </a:pPr>
            <a:r>
              <a:rPr lang="sr-Cyrl-CS" sz="6400" b="1" dirty="0">
                <a:latin typeface="Palatino Linotype" pitchFamily="18" charset="0"/>
              </a:rPr>
              <a:t>Хируршко лечење </a:t>
            </a:r>
            <a:r>
              <a:rPr lang="sr-Cyrl-CS" sz="6400" dirty="0">
                <a:latin typeface="Palatino Linotype" pitchFamily="18" charset="0"/>
              </a:rPr>
              <a:t>има </a:t>
            </a:r>
            <a:r>
              <a:rPr lang="sr-Cyrl-CS" sz="6400" dirty="0" err="1">
                <a:latin typeface="Palatino Linotype" pitchFamily="18" charset="0"/>
              </a:rPr>
              <a:t>дуготрајнији</a:t>
            </a:r>
            <a:r>
              <a:rPr lang="sr-Cyrl-CS" sz="6400" dirty="0">
                <a:latin typeface="Palatino Linotype" pitchFamily="18" charset="0"/>
              </a:rPr>
              <a:t> ефекат</a:t>
            </a:r>
            <a:endParaRPr lang="en-US" sz="64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endParaRPr lang="en-US" sz="6400" dirty="0"/>
          </a:p>
        </p:txBody>
      </p:sp>
    </p:spTree>
    <p:extLst>
      <p:ext uri="{BB962C8B-B14F-4D97-AF65-F5344CB8AC3E}">
        <p14:creationId xmlns:p14="http://schemas.microsoft.com/office/powerpoint/2010/main" val="12433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810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z="2400" b="1" dirty="0">
                <a:solidFill>
                  <a:srgbClr val="7030A0"/>
                </a:solidFill>
                <a:latin typeface="Palatino Linotype" pitchFamily="18" charset="0"/>
              </a:rPr>
              <a:t>З</a:t>
            </a:r>
            <a:r>
              <a:rPr lang="en-US" sz="2400" b="1" dirty="0" err="1">
                <a:solidFill>
                  <a:srgbClr val="7030A0"/>
                </a:solidFill>
                <a:latin typeface="Palatino Linotype" pitchFamily="18" charset="0"/>
              </a:rPr>
              <a:t>апаље</a:t>
            </a:r>
            <a:r>
              <a:rPr lang="x-none" sz="2400" b="1" dirty="0">
                <a:solidFill>
                  <a:srgbClr val="7030A0"/>
                </a:solidFill>
                <a:latin typeface="Palatino Linotype" pitchFamily="18" charset="0"/>
              </a:rPr>
              <a:t>н</a:t>
            </a:r>
            <a:r>
              <a:rPr lang="en-US" sz="2400" b="1" dirty="0" err="1">
                <a:solidFill>
                  <a:srgbClr val="7030A0"/>
                </a:solidFill>
                <a:latin typeface="Palatino Linotype" pitchFamily="18" charset="0"/>
              </a:rPr>
              <a:t>ск</a:t>
            </a:r>
            <a:r>
              <a:rPr lang="sr-Cyrl-CS" sz="2400" b="1" dirty="0">
                <a:solidFill>
                  <a:srgbClr val="7030A0"/>
                </a:solidFill>
                <a:latin typeface="Palatino Linotype" pitchFamily="18" charset="0"/>
              </a:rPr>
              <a:t>е</a:t>
            </a:r>
            <a:r>
              <a:rPr lang="en-US" sz="2400" b="1" dirty="0">
                <a:solidFill>
                  <a:srgbClr val="7030A0"/>
                </a:solidFill>
                <a:latin typeface="Palatino Linotype" pitchFamily="18" charset="0"/>
              </a:rPr>
              <a:t> </a:t>
            </a:r>
            <a:r>
              <a:rPr lang="sr-Cyrl-CS" sz="2400" b="1" dirty="0">
                <a:solidFill>
                  <a:srgbClr val="7030A0"/>
                </a:solidFill>
                <a:latin typeface="Palatino Linotype" pitchFamily="18" charset="0"/>
              </a:rPr>
              <a:t>болести</a:t>
            </a:r>
            <a:r>
              <a:rPr lang="en-US" sz="2400" b="1" dirty="0">
                <a:solidFill>
                  <a:srgbClr val="7030A0"/>
                </a:solidFill>
                <a:latin typeface="Palatino Linotype" pitchFamily="18" charset="0"/>
              </a:rPr>
              <a:t> </a:t>
            </a:r>
            <a:r>
              <a:rPr lang="en-US" sz="2400" b="1" dirty="0" err="1">
                <a:solidFill>
                  <a:srgbClr val="7030A0"/>
                </a:solidFill>
                <a:latin typeface="Palatino Linotype" pitchFamily="18" charset="0"/>
              </a:rPr>
              <a:t>једњака</a:t>
            </a:r>
            <a:endParaRPr lang="en-US" sz="2400" dirty="0">
              <a:solidFill>
                <a:srgbClr val="7030A0"/>
              </a:solidFill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81000"/>
            <a:ext cx="8715404" cy="64770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sr-Cyrl-CS" sz="6400" b="1" dirty="0">
                <a:latin typeface="Palatino Linotype" pitchFamily="18" charset="0"/>
              </a:rPr>
              <a:t>Дефиниција: </a:t>
            </a:r>
          </a:p>
          <a:p>
            <a:pPr>
              <a:lnSpc>
                <a:spcPct val="170000"/>
              </a:lnSpc>
            </a:pPr>
            <a:r>
              <a:rPr lang="ru-RU" sz="6400" dirty="0">
                <a:latin typeface="Palatino Linotype" pitchFamily="18" charset="0"/>
              </a:rPr>
              <a:t>Езофагитис је запаљење слузнице једњака                                   </a:t>
            </a:r>
          </a:p>
          <a:p>
            <a:pPr>
              <a:lnSpc>
                <a:spcPct val="170000"/>
              </a:lnSpc>
            </a:pPr>
            <a:r>
              <a:rPr lang="ru-RU" sz="6400" dirty="0">
                <a:latin typeface="Palatino Linotype" pitchFamily="18" charset="0"/>
              </a:rPr>
              <a:t>Изазвано деловањем инфективних, хемијских и механичких узрочника</a:t>
            </a:r>
          </a:p>
          <a:p>
            <a:pPr>
              <a:lnSpc>
                <a:spcPct val="170000"/>
              </a:lnSpc>
            </a:pPr>
            <a:r>
              <a:rPr lang="sr-Cyrl-CS" sz="6400" dirty="0">
                <a:latin typeface="Palatino Linotype" pitchFamily="18" charset="0"/>
              </a:rPr>
              <a:t>Акутни облик</a:t>
            </a:r>
          </a:p>
          <a:p>
            <a:pPr>
              <a:lnSpc>
                <a:spcPct val="170000"/>
              </a:lnSpc>
            </a:pPr>
            <a:r>
              <a:rPr lang="sr-Cyrl-CS" sz="6400" dirty="0">
                <a:latin typeface="Palatino Linotype" pitchFamily="18" charset="0"/>
              </a:rPr>
              <a:t>Хронични облик</a:t>
            </a:r>
          </a:p>
          <a:p>
            <a:pPr>
              <a:lnSpc>
                <a:spcPct val="170000"/>
              </a:lnSpc>
              <a:buNone/>
            </a:pPr>
            <a:r>
              <a:rPr lang="sr-Cyrl-CS" sz="6400" b="1" dirty="0" err="1">
                <a:latin typeface="Palatino Linotype" pitchFamily="18" charset="0"/>
              </a:rPr>
              <a:t>Етиопатогенеза</a:t>
            </a:r>
            <a:endParaRPr lang="sr-Cyrl-CS" sz="6400" b="1" dirty="0">
              <a:latin typeface="Palatino Linotype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en-US" sz="6400" b="1" dirty="0">
                <a:latin typeface="Palatino Linotype" pitchFamily="18" charset="0"/>
              </a:rPr>
              <a:t>А. </a:t>
            </a:r>
            <a:r>
              <a:rPr lang="en-US" sz="6400" b="1" dirty="0" err="1">
                <a:latin typeface="Palatino Linotype" pitchFamily="18" charset="0"/>
              </a:rPr>
              <a:t>Акутн</a:t>
            </a:r>
            <a:r>
              <a:rPr lang="sr-Cyrl-CS" sz="6400" b="1" dirty="0">
                <a:latin typeface="Palatino Linotype" pitchFamily="18" charset="0"/>
              </a:rPr>
              <a:t>и </a:t>
            </a:r>
            <a:r>
              <a:rPr lang="sr-Cyrl-CS" sz="6400" b="1" dirty="0" err="1">
                <a:latin typeface="Palatino Linotype" pitchFamily="18" charset="0"/>
              </a:rPr>
              <a:t>езофагитис</a:t>
            </a:r>
            <a:endParaRPr lang="en-US" sz="6400" b="1" dirty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r>
              <a:rPr lang="x-none" sz="6400" dirty="0">
                <a:latin typeface="Palatino Linotype" pitchFamily="18" charset="0"/>
              </a:rPr>
              <a:t>П</a:t>
            </a:r>
            <a:r>
              <a:rPr lang="en-US" sz="6400" dirty="0" err="1">
                <a:latin typeface="Palatino Linotype" pitchFamily="18" charset="0"/>
              </a:rPr>
              <a:t>рат</a:t>
            </a:r>
            <a:r>
              <a:rPr lang="sr-Cyrl-CS" sz="6400" dirty="0">
                <a:latin typeface="Palatino Linotype" pitchFamily="18" charset="0"/>
              </a:rPr>
              <a:t>е</a:t>
            </a:r>
            <a:r>
              <a:rPr lang="en-US" sz="6400" dirty="0">
                <a:latin typeface="Palatino Linotype" pitchFamily="18" charset="0"/>
              </a:rPr>
              <a:t> </a:t>
            </a:r>
            <a:r>
              <a:rPr lang="en-US" sz="6400" dirty="0" err="1">
                <a:latin typeface="Palatino Linotype" pitchFamily="18" charset="0"/>
              </a:rPr>
              <a:t>запаљењска</a:t>
            </a:r>
            <a:r>
              <a:rPr lang="en-US" sz="6400" dirty="0">
                <a:latin typeface="Palatino Linotype" pitchFamily="18" charset="0"/>
              </a:rPr>
              <a:t> </a:t>
            </a:r>
            <a:r>
              <a:rPr lang="en-US" sz="6400" dirty="0" err="1">
                <a:latin typeface="Palatino Linotype" pitchFamily="18" charset="0"/>
              </a:rPr>
              <a:t>обољења</a:t>
            </a:r>
            <a:r>
              <a:rPr lang="en-US" sz="6400" dirty="0">
                <a:latin typeface="Palatino Linotype" pitchFamily="18" charset="0"/>
              </a:rPr>
              <a:t> </a:t>
            </a:r>
            <a:r>
              <a:rPr lang="en-US" sz="6400" dirty="0" err="1">
                <a:latin typeface="Palatino Linotype" pitchFamily="18" charset="0"/>
              </a:rPr>
              <a:t>горњих</a:t>
            </a:r>
            <a:r>
              <a:rPr lang="en-US" sz="6400" dirty="0">
                <a:latin typeface="Palatino Linotype" pitchFamily="18" charset="0"/>
              </a:rPr>
              <a:t> </a:t>
            </a:r>
            <a:r>
              <a:rPr lang="en-US" sz="6400" dirty="0" err="1">
                <a:latin typeface="Palatino Linotype" pitchFamily="18" charset="0"/>
              </a:rPr>
              <a:t>дисајних</a:t>
            </a:r>
            <a:r>
              <a:rPr lang="en-US" sz="6400" dirty="0">
                <a:latin typeface="Palatino Linotype" pitchFamily="18" charset="0"/>
              </a:rPr>
              <a:t> </a:t>
            </a:r>
            <a:r>
              <a:rPr lang="en-US" sz="6400" dirty="0" err="1">
                <a:latin typeface="Palatino Linotype" pitchFamily="18" charset="0"/>
              </a:rPr>
              <a:t>путева</a:t>
            </a:r>
            <a:r>
              <a:rPr lang="en-US" sz="6400" dirty="0">
                <a:latin typeface="Palatino Linotype" pitchFamily="18" charset="0"/>
              </a:rPr>
              <a:t> </a:t>
            </a:r>
            <a:endParaRPr lang="sr-Cyrl-CS" sz="64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r>
              <a:rPr lang="sr-Cyrl-CS" sz="6400" dirty="0">
                <a:latin typeface="Palatino Linotype" pitchFamily="18" charset="0"/>
              </a:rPr>
              <a:t>У </a:t>
            </a:r>
            <a:r>
              <a:rPr lang="en-US" sz="6400" dirty="0" err="1">
                <a:latin typeface="Palatino Linotype" pitchFamily="18" charset="0"/>
              </a:rPr>
              <a:t>акутни</a:t>
            </a:r>
            <a:r>
              <a:rPr lang="sr-Cyrl-CS" sz="6400" dirty="0">
                <a:latin typeface="Palatino Linotype" pitchFamily="18" charset="0"/>
              </a:rPr>
              <a:t>м</a:t>
            </a:r>
            <a:r>
              <a:rPr lang="en-US" sz="6400" dirty="0">
                <a:latin typeface="Palatino Linotype" pitchFamily="18" charset="0"/>
              </a:rPr>
              <a:t> </a:t>
            </a:r>
            <a:r>
              <a:rPr lang="en-US" sz="6400" dirty="0" err="1">
                <a:latin typeface="Palatino Linotype" pitchFamily="18" charset="0"/>
              </a:rPr>
              <a:t>инфективни</a:t>
            </a:r>
            <a:r>
              <a:rPr lang="sr-Cyrl-CS" sz="6400" dirty="0">
                <a:latin typeface="Palatino Linotype" pitchFamily="18" charset="0"/>
              </a:rPr>
              <a:t>м</a:t>
            </a:r>
            <a:r>
              <a:rPr lang="en-US" sz="6400" dirty="0">
                <a:latin typeface="Palatino Linotype" pitchFamily="18" charset="0"/>
              </a:rPr>
              <a:t> </a:t>
            </a:r>
            <a:r>
              <a:rPr lang="en-US" sz="6400" dirty="0" err="1">
                <a:latin typeface="Palatino Linotype" pitchFamily="18" charset="0"/>
              </a:rPr>
              <a:t>болести</a:t>
            </a:r>
            <a:r>
              <a:rPr lang="sr-Cyrl-CS" sz="6400" dirty="0">
                <a:latin typeface="Palatino Linotype" pitchFamily="18" charset="0"/>
              </a:rPr>
              <a:t>ма (тифус,шарлах, дифтерија) могуће и </a:t>
            </a:r>
            <a:r>
              <a:rPr lang="sr-Cyrl-CS" sz="6400" dirty="0" err="1">
                <a:latin typeface="Palatino Linotype" pitchFamily="18" charset="0"/>
              </a:rPr>
              <a:t>некротичне</a:t>
            </a:r>
            <a:r>
              <a:rPr lang="sr-Cyrl-CS" sz="6400" dirty="0">
                <a:latin typeface="Palatino Linotype" pitchFamily="18" charset="0"/>
              </a:rPr>
              <a:t>  </a:t>
            </a:r>
            <a:r>
              <a:rPr lang="sr-Cyrl-CS" sz="6400" dirty="0" err="1">
                <a:latin typeface="Palatino Linotype" pitchFamily="18" charset="0"/>
              </a:rPr>
              <a:t>лезије</a:t>
            </a:r>
            <a:endParaRPr lang="sr-Cyrl-CS" sz="64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r>
              <a:rPr lang="sr-Cyrl-CS" sz="6400" dirty="0">
                <a:latin typeface="Palatino Linotype" pitchFamily="18" charset="0"/>
              </a:rPr>
              <a:t>Пратећа  појава дуготрајних тешких болести и код </a:t>
            </a:r>
            <a:r>
              <a:rPr lang="sr-Cyrl-CS" sz="6400" dirty="0" err="1">
                <a:latin typeface="Palatino Linotype" pitchFamily="18" charset="0"/>
              </a:rPr>
              <a:t>имунокомпромитованих</a:t>
            </a:r>
            <a:r>
              <a:rPr lang="sr-Cyrl-CS" sz="6400" dirty="0">
                <a:latin typeface="Palatino Linotype" pitchFamily="18" charset="0"/>
              </a:rPr>
              <a:t> особа</a:t>
            </a:r>
          </a:p>
          <a:p>
            <a:pPr>
              <a:lnSpc>
                <a:spcPct val="170000"/>
              </a:lnSpc>
            </a:pPr>
            <a:r>
              <a:rPr lang="sr-Cyrl-CS" sz="6400" dirty="0" err="1">
                <a:latin typeface="Palatino Linotype" pitchFamily="18" charset="0"/>
              </a:rPr>
              <a:t>Монилијазни</a:t>
            </a:r>
            <a:r>
              <a:rPr lang="sr-Cyrl-CS" sz="6400" dirty="0">
                <a:latin typeface="Palatino Linotype" pitchFamily="18" charset="0"/>
              </a:rPr>
              <a:t> </a:t>
            </a:r>
            <a:r>
              <a:rPr lang="sr-Cyrl-CS" sz="6400" dirty="0" err="1">
                <a:latin typeface="Palatino Linotype" pitchFamily="18" charset="0"/>
              </a:rPr>
              <a:t>езофагитис</a:t>
            </a:r>
            <a:r>
              <a:rPr lang="sr-Cyrl-CS" sz="6400" dirty="0">
                <a:latin typeface="Palatino Linotype" pitchFamily="18" charset="0"/>
              </a:rPr>
              <a:t>–при дуготрајној примени антибиотика и  код дијабетичара</a:t>
            </a:r>
          </a:p>
          <a:p>
            <a:pPr>
              <a:lnSpc>
                <a:spcPct val="170000"/>
              </a:lnSpc>
            </a:pPr>
            <a:r>
              <a:rPr lang="sr-Cyrl-CS" sz="6400" dirty="0">
                <a:latin typeface="Palatino Linotype" pitchFamily="18" charset="0"/>
              </a:rPr>
              <a:t>Акутни корозивни </a:t>
            </a:r>
            <a:r>
              <a:rPr lang="sr-Cyrl-CS" sz="6400" dirty="0" err="1">
                <a:latin typeface="Palatino Linotype" pitchFamily="18" charset="0"/>
              </a:rPr>
              <a:t>езофагитис</a:t>
            </a:r>
            <a:r>
              <a:rPr lang="sr-Cyrl-CS" sz="6400" dirty="0">
                <a:latin typeface="Palatino Linotype" pitchFamily="18" charset="0"/>
              </a:rPr>
              <a:t> настаје услед намерног или </a:t>
            </a:r>
            <a:r>
              <a:rPr lang="sr-Cyrl-CS" sz="6400" dirty="0" err="1">
                <a:latin typeface="Palatino Linotype" pitchFamily="18" charset="0"/>
              </a:rPr>
              <a:t>задесног</a:t>
            </a:r>
            <a:r>
              <a:rPr lang="sr-Cyrl-CS" sz="6400" dirty="0">
                <a:latin typeface="Palatino Linotype" pitchFamily="18" charset="0"/>
              </a:rPr>
              <a:t> тровања јаким каустичним средствима</a:t>
            </a:r>
          </a:p>
          <a:p>
            <a:pPr>
              <a:lnSpc>
                <a:spcPct val="170000"/>
              </a:lnSpc>
            </a:pPr>
            <a:r>
              <a:rPr lang="en-US" sz="6400" dirty="0">
                <a:latin typeface="Palatino Linotype" pitchFamily="18" charset="0"/>
              </a:rPr>
              <a:t>У </a:t>
            </a:r>
            <a:r>
              <a:rPr lang="en-US" sz="6400" dirty="0" err="1">
                <a:latin typeface="Palatino Linotype" pitchFamily="18" charset="0"/>
              </a:rPr>
              <a:t>свим</a:t>
            </a:r>
            <a:r>
              <a:rPr lang="en-US" sz="6400" dirty="0">
                <a:latin typeface="Palatino Linotype" pitchFamily="18" charset="0"/>
              </a:rPr>
              <a:t> </a:t>
            </a:r>
            <a:r>
              <a:rPr lang="en-US" sz="6400" dirty="0" err="1">
                <a:latin typeface="Palatino Linotype" pitchFamily="18" charset="0"/>
              </a:rPr>
              <a:t>овим</a:t>
            </a:r>
            <a:r>
              <a:rPr lang="en-US" sz="6400" dirty="0">
                <a:latin typeface="Palatino Linotype" pitchFamily="18" charset="0"/>
              </a:rPr>
              <a:t> </a:t>
            </a:r>
            <a:r>
              <a:rPr lang="en-US" sz="6400" dirty="0" err="1">
                <a:latin typeface="Palatino Linotype" pitchFamily="18" charset="0"/>
              </a:rPr>
              <a:t>слу</a:t>
            </a:r>
            <a:r>
              <a:rPr lang="sr-Cyrl-CS" sz="6400" dirty="0">
                <a:latin typeface="Palatino Linotype" pitchFamily="18" charset="0"/>
              </a:rPr>
              <a:t>ч</a:t>
            </a:r>
            <a:r>
              <a:rPr lang="en-US" sz="6400" dirty="0" err="1">
                <a:latin typeface="Palatino Linotype" pitchFamily="18" charset="0"/>
              </a:rPr>
              <a:t>ајевима</a:t>
            </a:r>
            <a:r>
              <a:rPr lang="en-US" sz="6400" dirty="0">
                <a:latin typeface="Palatino Linotype" pitchFamily="18" charset="0"/>
              </a:rPr>
              <a:t>  </a:t>
            </a:r>
            <a:r>
              <a:rPr lang="en-US" sz="6400" dirty="0" err="1">
                <a:latin typeface="Palatino Linotype" pitchFamily="18" charset="0"/>
              </a:rPr>
              <a:t>промене</a:t>
            </a:r>
            <a:r>
              <a:rPr lang="en-US" sz="6400" dirty="0">
                <a:latin typeface="Palatino Linotype" pitchFamily="18" charset="0"/>
              </a:rPr>
              <a:t> </a:t>
            </a:r>
            <a:r>
              <a:rPr lang="en-US" sz="6400" dirty="0" err="1">
                <a:latin typeface="Palatino Linotype" pitchFamily="18" charset="0"/>
              </a:rPr>
              <a:t>захватају</a:t>
            </a:r>
            <a:r>
              <a:rPr lang="en-US" sz="6400" dirty="0">
                <a:latin typeface="Palatino Linotype" pitchFamily="18" charset="0"/>
              </a:rPr>
              <a:t> </a:t>
            </a:r>
            <a:r>
              <a:rPr lang="en-US" sz="6400" dirty="0" err="1">
                <a:latin typeface="Palatino Linotype" pitchFamily="18" charset="0"/>
              </a:rPr>
              <a:t>слузницу</a:t>
            </a:r>
            <a:r>
              <a:rPr lang="en-US" sz="6400" dirty="0">
                <a:latin typeface="Palatino Linotype" pitchFamily="18" charset="0"/>
              </a:rPr>
              <a:t> </a:t>
            </a:r>
            <a:r>
              <a:rPr lang="en-US" sz="6400" dirty="0" err="1">
                <a:latin typeface="Palatino Linotype" pitchFamily="18" charset="0"/>
              </a:rPr>
              <a:t>једњак</a:t>
            </a:r>
            <a:r>
              <a:rPr lang="sr-Cyrl-CS" sz="6400" dirty="0">
                <a:latin typeface="Palatino Linotype" pitchFamily="18" charset="0"/>
              </a:rPr>
              <a:t>а дифузно ц</a:t>
            </a:r>
            <a:r>
              <a:rPr lang="en-US" sz="6400" dirty="0" err="1">
                <a:latin typeface="Palatino Linotype" pitchFamily="18" charset="0"/>
              </a:rPr>
              <a:t>елом</a:t>
            </a:r>
            <a:r>
              <a:rPr lang="en-US" sz="6400" dirty="0">
                <a:latin typeface="Palatino Linotype" pitchFamily="18" charset="0"/>
              </a:rPr>
              <a:t> </a:t>
            </a:r>
            <a:r>
              <a:rPr lang="en-US" sz="6400" dirty="0" err="1">
                <a:latin typeface="Palatino Linotype" pitchFamily="18" charset="0"/>
              </a:rPr>
              <a:t>дужином</a:t>
            </a:r>
            <a:endParaRPr lang="sr-Cyrl-CS" sz="64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endParaRPr lang="sr-Cyrl-CS" sz="55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  <a:buNone/>
            </a:pPr>
            <a:endParaRPr lang="sr-Cyrl-CS" sz="55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  <a:buNone/>
            </a:pPr>
            <a:endParaRPr lang="sr-Cyrl-CS" sz="55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  <a:buNone/>
            </a:pPr>
            <a:endParaRPr lang="sr-Cyrl-CS" sz="5500" dirty="0">
              <a:latin typeface="Palatino Linotype" pitchFamily="18" charset="0"/>
            </a:endParaRPr>
          </a:p>
          <a:p>
            <a:pPr>
              <a:buNone/>
            </a:pPr>
            <a:endParaRPr lang="sr-Cyrl-CS" sz="4400" dirty="0"/>
          </a:p>
          <a:p>
            <a:pPr>
              <a:buNone/>
            </a:pPr>
            <a:endParaRPr lang="sr-Cyrl-CS" sz="4400" dirty="0"/>
          </a:p>
          <a:p>
            <a:pPr>
              <a:buNone/>
            </a:pPr>
            <a:endParaRPr lang="sr-Cyrl-CS" sz="4400" dirty="0"/>
          </a:p>
          <a:p>
            <a:pPr>
              <a:buNone/>
            </a:pPr>
            <a:endParaRPr lang="sr-Cyrl-CS" sz="1500" dirty="0"/>
          </a:p>
          <a:p>
            <a:pPr>
              <a:buNone/>
            </a:pPr>
            <a:endParaRPr lang="sr-Cyrl-CS" sz="1500" dirty="0"/>
          </a:p>
          <a:p>
            <a:pPr>
              <a:buNone/>
            </a:pPr>
            <a:endParaRPr lang="en-US" sz="1500" dirty="0"/>
          </a:p>
          <a:p>
            <a:pPr>
              <a:buNone/>
            </a:pPr>
            <a:endParaRPr lang="sr-Cyrl-CS" sz="1500" dirty="0"/>
          </a:p>
          <a:p>
            <a:pPr>
              <a:buNone/>
            </a:pPr>
            <a:endParaRPr lang="sr-Cyrl-CS" sz="1500" dirty="0"/>
          </a:p>
          <a:p>
            <a:pPr>
              <a:buNone/>
            </a:pPr>
            <a:endParaRPr lang="sr-Cyrl-CS" sz="1500" dirty="0"/>
          </a:p>
          <a:p>
            <a:pPr>
              <a:buNone/>
            </a:pPr>
            <a:endParaRPr lang="sr-Cyrl-CS" sz="1500" dirty="0"/>
          </a:p>
          <a:p>
            <a:pPr>
              <a:buNone/>
            </a:pPr>
            <a:endParaRPr lang="sr-Cyrl-CS" sz="1500" dirty="0"/>
          </a:p>
          <a:p>
            <a:pPr>
              <a:buNone/>
            </a:pPr>
            <a:endParaRPr lang="sr-Cyrl-CS" sz="1500" dirty="0"/>
          </a:p>
          <a:p>
            <a:pPr>
              <a:buNone/>
            </a:pPr>
            <a:r>
              <a:rPr lang="sr-Cyrl-CS" sz="15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7273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639762"/>
          </a:xfrm>
        </p:spPr>
        <p:txBody>
          <a:bodyPr>
            <a:normAutofit/>
          </a:bodyPr>
          <a:lstStyle/>
          <a:p>
            <a:r>
              <a:rPr lang="sr-Cyrl-CS" sz="2400" b="1" dirty="0">
                <a:solidFill>
                  <a:srgbClr val="7030A0"/>
                </a:solidFill>
                <a:latin typeface="Palatino Linotype" pitchFamily="18" charset="0"/>
              </a:rPr>
              <a:t>З</a:t>
            </a:r>
            <a:r>
              <a:rPr lang="en-US" sz="2400" b="1" dirty="0" err="1">
                <a:solidFill>
                  <a:srgbClr val="7030A0"/>
                </a:solidFill>
                <a:latin typeface="Palatino Linotype" pitchFamily="18" charset="0"/>
              </a:rPr>
              <a:t>апаље</a:t>
            </a:r>
            <a:r>
              <a:rPr lang="x-none" sz="2400" b="1" dirty="0">
                <a:solidFill>
                  <a:srgbClr val="7030A0"/>
                </a:solidFill>
                <a:latin typeface="Palatino Linotype" pitchFamily="18" charset="0"/>
              </a:rPr>
              <a:t>н</a:t>
            </a:r>
            <a:r>
              <a:rPr lang="en-US" sz="2400" b="1" dirty="0" err="1">
                <a:solidFill>
                  <a:srgbClr val="7030A0"/>
                </a:solidFill>
                <a:latin typeface="Palatino Linotype" pitchFamily="18" charset="0"/>
              </a:rPr>
              <a:t>ск</a:t>
            </a:r>
            <a:r>
              <a:rPr lang="sr-Cyrl-CS" sz="2400" b="1" dirty="0">
                <a:solidFill>
                  <a:srgbClr val="7030A0"/>
                </a:solidFill>
                <a:latin typeface="Palatino Linotype" pitchFamily="18" charset="0"/>
              </a:rPr>
              <a:t>е</a:t>
            </a:r>
            <a:r>
              <a:rPr lang="en-US" sz="2400" b="1" dirty="0">
                <a:solidFill>
                  <a:srgbClr val="7030A0"/>
                </a:solidFill>
                <a:latin typeface="Palatino Linotype" pitchFamily="18" charset="0"/>
              </a:rPr>
              <a:t> </a:t>
            </a:r>
            <a:r>
              <a:rPr lang="sr-Cyrl-CS" sz="2400" b="1" dirty="0">
                <a:solidFill>
                  <a:srgbClr val="7030A0"/>
                </a:solidFill>
                <a:latin typeface="Palatino Linotype" pitchFamily="18" charset="0"/>
              </a:rPr>
              <a:t>болести</a:t>
            </a:r>
            <a:r>
              <a:rPr lang="en-US" sz="2400" b="1" dirty="0">
                <a:solidFill>
                  <a:srgbClr val="7030A0"/>
                </a:solidFill>
                <a:latin typeface="Palatino Linotype" pitchFamily="18" charset="0"/>
              </a:rPr>
              <a:t> </a:t>
            </a:r>
            <a:r>
              <a:rPr lang="en-US" sz="2400" b="1" dirty="0" err="1">
                <a:solidFill>
                  <a:srgbClr val="7030A0"/>
                </a:solidFill>
                <a:latin typeface="Palatino Linotype" pitchFamily="18" charset="0"/>
              </a:rPr>
              <a:t>једњака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501090" cy="59436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sr-Cyrl-CS" sz="1600" b="1" dirty="0">
                <a:latin typeface="Palatino Linotype" pitchFamily="18" charset="0"/>
              </a:rPr>
              <a:t>Б</a:t>
            </a:r>
            <a:r>
              <a:rPr lang="en-US" sz="1600" b="1" dirty="0">
                <a:latin typeface="Palatino Linotype" pitchFamily="18" charset="0"/>
              </a:rPr>
              <a:t>. </a:t>
            </a:r>
            <a:r>
              <a:rPr lang="sr-Cyrl-CS" sz="1600" b="1" dirty="0">
                <a:latin typeface="Palatino Linotype" pitchFamily="18" charset="0"/>
              </a:rPr>
              <a:t>Хронич</a:t>
            </a:r>
            <a:r>
              <a:rPr lang="en-US" sz="1600" b="1" dirty="0">
                <a:latin typeface="Palatino Linotype" pitchFamily="18" charset="0"/>
              </a:rPr>
              <a:t>н</a:t>
            </a:r>
            <a:r>
              <a:rPr lang="sr-Cyrl-CS" sz="1600" b="1" dirty="0">
                <a:latin typeface="Palatino Linotype" pitchFamily="18" charset="0"/>
              </a:rPr>
              <a:t>и езофагитис</a:t>
            </a:r>
          </a:p>
          <a:p>
            <a:pPr>
              <a:lnSpc>
                <a:spcPct val="150000"/>
              </a:lnSpc>
              <a:buNone/>
            </a:pPr>
            <a:r>
              <a:rPr lang="sr-Cyrl-CS" sz="1600" dirty="0">
                <a:latin typeface="Palatino Linotype" pitchFamily="18" charset="0"/>
              </a:rPr>
              <a:t>Испољава се у два облика: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sr-Cyrl-CS" sz="1600" b="1" dirty="0" err="1">
                <a:latin typeface="Palatino Linotype" pitchFamily="18" charset="0"/>
              </a:rPr>
              <a:t>Хипертрофични</a:t>
            </a:r>
            <a:r>
              <a:rPr lang="sr-Cyrl-CS" sz="1600" b="1" dirty="0">
                <a:latin typeface="Palatino Linotype" pitchFamily="18" charset="0"/>
              </a:rPr>
              <a:t> хронич</a:t>
            </a:r>
            <a:r>
              <a:rPr lang="en-US" sz="1600" b="1" dirty="0">
                <a:latin typeface="Palatino Linotype" pitchFamily="18" charset="0"/>
              </a:rPr>
              <a:t>н</a:t>
            </a:r>
            <a:r>
              <a:rPr lang="sr-Cyrl-CS" sz="1600" b="1" dirty="0">
                <a:latin typeface="Palatino Linotype" pitchFamily="18" charset="0"/>
              </a:rPr>
              <a:t>и езофагитис 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последица надражујућих фактора у дужем временском периоду (алкохол, дуван и јаки зачини)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слузница је хиперемична са израженим наборима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sr-Cyrl-CS" sz="1600" b="1" dirty="0">
                <a:latin typeface="Palatino Linotype" pitchFamily="18" charset="0"/>
              </a:rPr>
              <a:t>2. </a:t>
            </a:r>
            <a:r>
              <a:rPr lang="sr-Cyrl-CS" sz="1600" b="1" dirty="0" err="1">
                <a:latin typeface="Palatino Linotype" pitchFamily="18" charset="0"/>
              </a:rPr>
              <a:t>Атрофични</a:t>
            </a:r>
            <a:r>
              <a:rPr lang="sr-Cyrl-CS" sz="1600" b="1" dirty="0">
                <a:latin typeface="Palatino Linotype" pitchFamily="18" charset="0"/>
              </a:rPr>
              <a:t> хронич</a:t>
            </a:r>
            <a:r>
              <a:rPr lang="en-US" sz="1600" b="1" dirty="0">
                <a:latin typeface="Palatino Linotype" pitchFamily="18" charset="0"/>
              </a:rPr>
              <a:t>н</a:t>
            </a:r>
            <a:r>
              <a:rPr lang="sr-Cyrl-CS" sz="1600" b="1" dirty="0">
                <a:latin typeface="Palatino Linotype" pitchFamily="18" charset="0"/>
              </a:rPr>
              <a:t>и езофагитис 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последица  штетног дејства распадних продуката заостале хране на </a:t>
            </a:r>
            <a:r>
              <a:rPr lang="sr-Cyrl-CS" sz="1600" dirty="0" err="1">
                <a:latin typeface="Palatino Linotype" pitchFamily="18" charset="0"/>
              </a:rPr>
              <a:t>слузницу</a:t>
            </a:r>
            <a:r>
              <a:rPr lang="sr-Cyrl-CS" sz="1600" dirty="0">
                <a:latin typeface="Palatino Linotype" pitchFamily="18" charset="0"/>
              </a:rPr>
              <a:t> једњака код  функционалних поремећаја  (ахалазија) или органских промена (стеноза).. 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слузница је бледа и истањена (без рељефа) </a:t>
            </a:r>
          </a:p>
          <a:p>
            <a:pPr>
              <a:lnSpc>
                <a:spcPct val="150000"/>
              </a:lnSpc>
              <a:buNone/>
            </a:pPr>
            <a:r>
              <a:rPr lang="sr-Cyrl-CS" sz="1600" b="1" dirty="0" err="1">
                <a:latin typeface="Palatino Linotype" pitchFamily="18" charset="0"/>
              </a:rPr>
              <a:t>Пептични</a:t>
            </a:r>
            <a:r>
              <a:rPr lang="sr-Cyrl-CS" sz="1600" b="1" dirty="0">
                <a:latin typeface="Palatino Linotype" pitchFamily="18" charset="0"/>
              </a:rPr>
              <a:t> хронични езофагитис 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настаје дуготрајним рефлуксом киселог желудачног сока, изазивајући запаљенске промене, ерозије и улцерације у слузници доње трећине једњака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најчешће се јавља у </a:t>
            </a:r>
            <a:r>
              <a:rPr lang="sr-Cyrl-CS" sz="1600" dirty="0" err="1">
                <a:latin typeface="Palatino Linotype" pitchFamily="18" charset="0"/>
              </a:rPr>
              <a:t>хијатусној</a:t>
            </a:r>
            <a:r>
              <a:rPr lang="sr-Cyrl-CS" sz="1600" dirty="0">
                <a:latin typeface="Palatino Linotype" pitchFamily="18" charset="0"/>
              </a:rPr>
              <a:t> хернији</a:t>
            </a:r>
          </a:p>
          <a:p>
            <a:pPr>
              <a:lnSpc>
                <a:spcPct val="150000"/>
              </a:lnSpc>
              <a:buNone/>
            </a:pPr>
            <a:endParaRPr lang="sr-Cyrl-CS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174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328634"/>
          </a:xfrm>
        </p:spPr>
        <p:txBody>
          <a:bodyPr>
            <a:normAutofit fontScale="90000"/>
          </a:bodyPr>
          <a:lstStyle/>
          <a:p>
            <a:r>
              <a:rPr lang="sr-Cyrl-CS" sz="2400" b="1" dirty="0">
                <a:solidFill>
                  <a:srgbClr val="7030A0"/>
                </a:solidFill>
                <a:latin typeface="Palatino Linotype" pitchFamily="18" charset="0"/>
              </a:rPr>
              <a:t>З</a:t>
            </a:r>
            <a:r>
              <a:rPr lang="en-US" sz="2400" b="1" dirty="0" err="1">
                <a:solidFill>
                  <a:srgbClr val="7030A0"/>
                </a:solidFill>
                <a:latin typeface="Palatino Linotype" pitchFamily="18" charset="0"/>
              </a:rPr>
              <a:t>апаље</a:t>
            </a:r>
            <a:r>
              <a:rPr lang="x-none" sz="2400" b="1" dirty="0">
                <a:solidFill>
                  <a:srgbClr val="7030A0"/>
                </a:solidFill>
                <a:latin typeface="Palatino Linotype" pitchFamily="18" charset="0"/>
              </a:rPr>
              <a:t>н</a:t>
            </a:r>
            <a:r>
              <a:rPr lang="en-US" sz="2400" b="1" dirty="0" err="1">
                <a:solidFill>
                  <a:srgbClr val="7030A0"/>
                </a:solidFill>
                <a:latin typeface="Palatino Linotype" pitchFamily="18" charset="0"/>
              </a:rPr>
              <a:t>ск</a:t>
            </a:r>
            <a:r>
              <a:rPr lang="sr-Cyrl-CS" sz="2400" b="1" dirty="0">
                <a:solidFill>
                  <a:srgbClr val="7030A0"/>
                </a:solidFill>
                <a:latin typeface="Palatino Linotype" pitchFamily="18" charset="0"/>
              </a:rPr>
              <a:t>е</a:t>
            </a:r>
            <a:r>
              <a:rPr lang="en-US" sz="2400" b="1" dirty="0">
                <a:solidFill>
                  <a:srgbClr val="7030A0"/>
                </a:solidFill>
                <a:latin typeface="Palatino Linotype" pitchFamily="18" charset="0"/>
              </a:rPr>
              <a:t> </a:t>
            </a:r>
            <a:r>
              <a:rPr lang="sr-Cyrl-CS" sz="2400" b="1" dirty="0">
                <a:solidFill>
                  <a:srgbClr val="7030A0"/>
                </a:solidFill>
                <a:latin typeface="Palatino Linotype" pitchFamily="18" charset="0"/>
              </a:rPr>
              <a:t>болести</a:t>
            </a:r>
            <a:r>
              <a:rPr lang="en-US" sz="2400" b="1" dirty="0">
                <a:solidFill>
                  <a:srgbClr val="7030A0"/>
                </a:solidFill>
                <a:latin typeface="Palatino Linotype" pitchFamily="18" charset="0"/>
              </a:rPr>
              <a:t> </a:t>
            </a:r>
            <a:r>
              <a:rPr lang="en-US" sz="2400" b="1" dirty="0" err="1">
                <a:solidFill>
                  <a:srgbClr val="7030A0"/>
                </a:solidFill>
                <a:latin typeface="Palatino Linotype" pitchFamily="18" charset="0"/>
              </a:rPr>
              <a:t>једњака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86800" cy="575311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1600" b="1" dirty="0">
                <a:latin typeface="Palatino Linotype" pitchFamily="18" charset="0"/>
              </a:rPr>
              <a:t>Клиничка слика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Palatino Linotype" pitchFamily="18" charset="0"/>
              </a:rPr>
              <a:t>Одређена количином и врстом  штетног агенса, временом деловања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Palatino Linotype" pitchFamily="18" charset="0"/>
              </a:rPr>
              <a:t>Симптоми акутног езофагитиса су </a:t>
            </a:r>
            <a:r>
              <a:rPr lang="ru-RU" sz="1600" b="1" dirty="0">
                <a:latin typeface="Palatino Linotype" pitchFamily="18" charset="0"/>
              </a:rPr>
              <a:t>дисфагија </a:t>
            </a:r>
            <a:r>
              <a:rPr lang="ru-RU" sz="1600" dirty="0">
                <a:latin typeface="Palatino Linotype" pitchFamily="18" charset="0"/>
              </a:rPr>
              <a:t>различитог интензитета,       </a:t>
            </a:r>
          </a:p>
          <a:p>
            <a:pPr>
              <a:lnSpc>
                <a:spcPct val="150000"/>
              </a:lnSpc>
              <a:buNone/>
            </a:pPr>
            <a:r>
              <a:rPr lang="ru-RU" sz="1600" dirty="0">
                <a:latin typeface="Palatino Linotype" pitchFamily="18" charset="0"/>
              </a:rPr>
              <a:t>        праћена </a:t>
            </a:r>
            <a:r>
              <a:rPr lang="ru-RU" sz="1600" b="1" dirty="0">
                <a:latin typeface="Palatino Linotype" pitchFamily="18" charset="0"/>
              </a:rPr>
              <a:t>ретростерналним болом </a:t>
            </a:r>
            <a:r>
              <a:rPr lang="ru-RU" sz="1600" dirty="0">
                <a:latin typeface="Palatino Linotype" pitchFamily="18" charset="0"/>
              </a:rPr>
              <a:t>,</a:t>
            </a:r>
            <a:r>
              <a:rPr lang="ru-RU" sz="1600" b="1" dirty="0">
                <a:latin typeface="Palatino Linotype" pitchFamily="18" charset="0"/>
              </a:rPr>
              <a:t> хиперсаливација</a:t>
            </a:r>
            <a:r>
              <a:rPr lang="ru-RU" sz="1600" dirty="0">
                <a:latin typeface="Palatino Linotype" pitchFamily="18" charset="0"/>
              </a:rPr>
              <a:t>     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Palatino Linotype" pitchFamily="18" charset="0"/>
              </a:rPr>
              <a:t>У  хроничном езофагитису је присутна  и </a:t>
            </a:r>
            <a:r>
              <a:rPr lang="ru-RU" sz="1600" b="1" dirty="0">
                <a:latin typeface="Palatino Linotype" pitchFamily="18" charset="0"/>
              </a:rPr>
              <a:t>горушица са подригивањем</a:t>
            </a:r>
          </a:p>
          <a:p>
            <a:pPr>
              <a:lnSpc>
                <a:spcPct val="150000"/>
              </a:lnSpc>
            </a:pPr>
            <a:endParaRPr lang="ru-RU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1600" b="1" dirty="0">
                <a:latin typeface="Palatino Linotype" pitchFamily="18" charset="0"/>
              </a:rPr>
              <a:t>Компликације </a:t>
            </a:r>
          </a:p>
          <a:p>
            <a:pPr>
              <a:lnSpc>
                <a:spcPct val="150000"/>
              </a:lnSpc>
            </a:pPr>
            <a:r>
              <a:rPr lang="ru-RU" sz="1600" b="1" dirty="0">
                <a:latin typeface="Palatino Linotype" pitchFamily="18" charset="0"/>
              </a:rPr>
              <a:t>стенозе</a:t>
            </a:r>
            <a:r>
              <a:rPr lang="ru-RU" sz="1600" dirty="0">
                <a:latin typeface="Palatino Linotype" pitchFamily="18" charset="0"/>
              </a:rPr>
              <a:t> једњака у појединим деловима или целом дужином</a:t>
            </a:r>
          </a:p>
          <a:p>
            <a:pPr>
              <a:lnSpc>
                <a:spcPct val="150000"/>
              </a:lnSpc>
            </a:pPr>
            <a:r>
              <a:rPr lang="ru-RU" sz="1600" b="1" dirty="0">
                <a:latin typeface="Palatino Linotype" pitchFamily="18" charset="0"/>
              </a:rPr>
              <a:t>крварења</a:t>
            </a:r>
            <a:r>
              <a:rPr lang="ru-RU" sz="1600" dirty="0">
                <a:latin typeface="Palatino Linotype" pitchFamily="18" charset="0"/>
              </a:rPr>
              <a:t> из  лезија, која могу бити и масивна</a:t>
            </a:r>
          </a:p>
          <a:p>
            <a:pPr>
              <a:lnSpc>
                <a:spcPct val="150000"/>
              </a:lnSpc>
            </a:pPr>
            <a:r>
              <a:rPr lang="ru-RU" sz="1600" b="1" dirty="0">
                <a:latin typeface="Palatino Linotype" pitchFamily="18" charset="0"/>
              </a:rPr>
              <a:t>перфорације </a:t>
            </a:r>
            <a:r>
              <a:rPr lang="ru-RU" sz="1600" dirty="0">
                <a:latin typeface="Palatino Linotype" pitchFamily="18" charset="0"/>
              </a:rPr>
              <a:t>и изливања садржаја у медијастинум или у трбушну дупљу </a:t>
            </a:r>
          </a:p>
          <a:p>
            <a:pPr>
              <a:lnSpc>
                <a:spcPct val="150000"/>
              </a:lnSpc>
            </a:pPr>
            <a:r>
              <a:rPr lang="ru-RU" sz="1600" b="1" dirty="0">
                <a:latin typeface="Palatino Linotype" pitchFamily="18" charset="0"/>
              </a:rPr>
              <a:t>фистуле</a:t>
            </a:r>
            <a:r>
              <a:rPr lang="ru-RU" sz="1600" dirty="0">
                <a:latin typeface="Palatino Linotype" pitchFamily="18" charset="0"/>
              </a:rPr>
              <a:t> са трахејом, бронхом и великим крвним судовима</a:t>
            </a:r>
          </a:p>
        </p:txBody>
      </p:sp>
    </p:spTree>
    <p:extLst>
      <p:ext uri="{BB962C8B-B14F-4D97-AF65-F5344CB8AC3E}">
        <p14:creationId xmlns:p14="http://schemas.microsoft.com/office/powerpoint/2010/main" val="2488052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4177</Words>
  <Application>Microsoft Macintosh PowerPoint</Application>
  <PresentationFormat>On-screen Show (4:3)</PresentationFormat>
  <Paragraphs>671</Paragraphs>
  <Slides>59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5" baseType="lpstr">
      <vt:lpstr>Arial</vt:lpstr>
      <vt:lpstr>Calibri</vt:lpstr>
      <vt:lpstr>Palatino Linotype</vt:lpstr>
      <vt:lpstr>Wingdings</vt:lpstr>
      <vt:lpstr>Wingdings 2</vt:lpstr>
      <vt:lpstr>Office Theme</vt:lpstr>
      <vt:lpstr>Основне струковне студије Интерна медицина са негом Наставна јединица 11  Функционална и органска обољења једњака Обољења желуца Пептички улкус желуца у дуоденума Бенигни и малигни тумори желуца Улцерозни колитис, Кронова болест  </vt:lpstr>
      <vt:lpstr>Основне струковне студије Интерна медицина са негом Наставна јединица 11  Функционална и органска обољења једњака </vt:lpstr>
      <vt:lpstr> БОЛЕСТИ ЈЕДЊАКА</vt:lpstr>
      <vt:lpstr>АХАЛАЗИЈА ЈЕДЊАКА</vt:lpstr>
      <vt:lpstr>АХАЛАЗИЈА ЈЕДЊАКА</vt:lpstr>
      <vt:lpstr>АХАЛАЗИЈА ЈЕДЊАКА</vt:lpstr>
      <vt:lpstr>Запаљенске болести једњака</vt:lpstr>
      <vt:lpstr>Запаљенске болести једњака</vt:lpstr>
      <vt:lpstr>Запаљенске болести једњака</vt:lpstr>
      <vt:lpstr>Запаљенске болести једњака</vt:lpstr>
      <vt:lpstr>Гастроезофагеална рефлуксна болест</vt:lpstr>
      <vt:lpstr>PowerPoint Presentation</vt:lpstr>
      <vt:lpstr>Гастроезофагеална рефлуксна болест</vt:lpstr>
      <vt:lpstr>Гастроезофагеална рефлуксна болест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Основне струковне студије Интерна медицина са негом Наставна јединица 11  Обољења желуца </vt:lpstr>
      <vt:lpstr>PowerPoint Presentation</vt:lpstr>
      <vt:lpstr>PowerPoint Presentation</vt:lpstr>
      <vt:lpstr>PowerPoint Presentation</vt:lpstr>
      <vt:lpstr>PowerPoint Presentation</vt:lpstr>
      <vt:lpstr>Основне струковне студије Интерна медицина са негом Наставна јединица 11  Пептички улкус желуца у дуоденума </vt:lpstr>
      <vt:lpstr>Улкусна болест</vt:lpstr>
      <vt:lpstr>Улкусна болест</vt:lpstr>
      <vt:lpstr>PowerPoint Presentation</vt:lpstr>
      <vt:lpstr>Улкусна болест</vt:lpstr>
      <vt:lpstr>Улкусна болест</vt:lpstr>
      <vt:lpstr>Улкусна болест</vt:lpstr>
      <vt:lpstr>PowerPoint Presentation</vt:lpstr>
      <vt:lpstr>Терапија Хеликобактер пилори инфекције</vt:lpstr>
      <vt:lpstr>Золингер-Елисонов синдром</vt:lpstr>
      <vt:lpstr>Золингер-Елисонов синдром</vt:lpstr>
      <vt:lpstr>Золингер-Елисонов синдром</vt:lpstr>
      <vt:lpstr>Золингер-Елисонов синдром</vt:lpstr>
      <vt:lpstr>Основне струковне студије Интерна медицина са негом Наставна јединица 11  Бенигни и малигни тумори желуца  </vt:lpstr>
      <vt:lpstr>Тумори желуца</vt:lpstr>
      <vt:lpstr>Бенигни тумори желуца </vt:lpstr>
      <vt:lpstr>Малигни тумори желуца</vt:lpstr>
      <vt:lpstr>Карцином желуца</vt:lpstr>
      <vt:lpstr>Карцином желуца</vt:lpstr>
      <vt:lpstr>Карцином желуца</vt:lpstr>
      <vt:lpstr>Карцином желуца</vt:lpstr>
      <vt:lpstr>Карцином желуца</vt:lpstr>
      <vt:lpstr>Карцином желуца</vt:lpstr>
      <vt:lpstr>Лимфоми желуца</vt:lpstr>
      <vt:lpstr>Основне струковне студије Интерна медицина са негом Наставна јединица 11  Улцерозни колитис, Кронова болест  </vt:lpstr>
      <vt:lpstr>Идиопатске хроничне запаљенске болести гасроинтестиналног тракта (inflammatory bowel diseae, IBD)</vt:lpstr>
      <vt:lpstr>Инфламацијске болести црева </vt:lpstr>
      <vt:lpstr>Запаљенске болести црева</vt:lpstr>
      <vt:lpstr>PowerPoint Presentation</vt:lpstr>
      <vt:lpstr>Инфламаторне болести црева</vt:lpstr>
      <vt:lpstr>PowerPoint Presentation</vt:lpstr>
      <vt:lpstr>Инфламаторне болести црева</vt:lpstr>
      <vt:lpstr>Терапија IBD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Основне струковне студије Интерна медицина са негом Наставна јединица 11  Функционална и органска обољења једњака Обољења желуца Пептички улкус желуца у дуоденума Бенигни и малигни тумори желуца Улцерозни колитис, Кронова болест</dc:title>
  <dc:creator>MISEL</dc:creator>
  <cp:lastModifiedBy>Stefan Simovic</cp:lastModifiedBy>
  <cp:revision>29</cp:revision>
  <dcterms:created xsi:type="dcterms:W3CDTF">2015-08-13T01:08:51Z</dcterms:created>
  <dcterms:modified xsi:type="dcterms:W3CDTF">2019-09-12T18:00:25Z</dcterms:modified>
</cp:coreProperties>
</file>