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9" r:id="rId4"/>
    <p:sldId id="260" r:id="rId5"/>
    <p:sldId id="272" r:id="rId6"/>
    <p:sldId id="267" r:id="rId7"/>
    <p:sldId id="271" r:id="rId8"/>
    <p:sldId id="273" r:id="rId9"/>
    <p:sldId id="277" r:id="rId10"/>
    <p:sldId id="268" r:id="rId11"/>
    <p:sldId id="278" r:id="rId12"/>
    <p:sldId id="269" r:id="rId13"/>
    <p:sldId id="279" r:id="rId14"/>
    <p:sldId id="261" r:id="rId15"/>
    <p:sldId id="274" r:id="rId16"/>
    <p:sldId id="275" r:id="rId17"/>
    <p:sldId id="276" r:id="rId18"/>
    <p:sldId id="262" r:id="rId19"/>
    <p:sldId id="280" r:id="rId20"/>
    <p:sldId id="263" r:id="rId21"/>
    <p:sldId id="264" r:id="rId22"/>
    <p:sldId id="265" r:id="rId23"/>
    <p:sldId id="281" r:id="rId24"/>
    <p:sldId id="282" r:id="rId25"/>
    <p:sldId id="283" r:id="rId26"/>
    <p:sldId id="284" r:id="rId27"/>
    <p:sldId id="285" r:id="rId28"/>
    <p:sldId id="291" r:id="rId29"/>
    <p:sldId id="292" r:id="rId30"/>
    <p:sldId id="293" r:id="rId31"/>
    <p:sldId id="294" r:id="rId32"/>
    <p:sldId id="286" r:id="rId33"/>
    <p:sldId id="287" r:id="rId34"/>
    <p:sldId id="288" r:id="rId35"/>
    <p:sldId id="289" r:id="rId36"/>
    <p:sldId id="290" r:id="rId37"/>
    <p:sldId id="295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8"/>
    <p:restoredTop sz="91599"/>
  </p:normalViewPr>
  <p:slideViewPr>
    <p:cSldViewPr>
      <p:cViewPr varScale="1">
        <p:scale>
          <a:sx n="110" d="100"/>
          <a:sy n="110" d="100"/>
        </p:scale>
        <p:origin x="20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1A79-D3AA-4F24-8BB7-71E4151A9F7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Основне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струковне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студије</a:t>
            </a:r>
            <a:r>
              <a:rPr lang="sr-Latn-CS" sz="28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sr-Latn-CS" sz="28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sr-Cyrl-CS" sz="2800" dirty="0" smtClean="0">
                <a:latin typeface="Times New Roman" charset="0"/>
                <a:ea typeface="Times New Roman" charset="0"/>
                <a:cs typeface="Times New Roman" charset="0"/>
              </a:rPr>
              <a:t>Интерна медицина са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негом</a:t>
            </a:r>
            <a:r>
              <a:rPr lang="sr-Cyrl-CS" sz="28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sr-Cyrl-CS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sr-Cyrl-CS" sz="28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sr-Cyrl-CS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Функционална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органска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обољења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b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Обољења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желуца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b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Пептички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улкус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желуца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дуоденума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b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Бенигни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малигни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тумори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желуца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b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Улцерозни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колитис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Morbus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Crohn</a:t>
            </a:r>
            <a:endParaRPr lang="x-none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381000"/>
          </a:xfrm>
        </p:spPr>
        <p:txBody>
          <a:bodyPr>
            <a:noAutofit/>
          </a:bodyPr>
          <a:lstStyle/>
          <a:p>
            <a:r>
              <a:rPr lang="x-none" sz="20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Доц</a:t>
            </a:r>
            <a:r>
              <a:rPr lang="x-none" sz="20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др </a:t>
            </a:r>
            <a:r>
              <a:rPr lang="hr-HR" sz="20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Миодраг</a:t>
            </a:r>
            <a:r>
              <a:rPr lang="hr-HR" sz="20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0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Срећковић</a:t>
            </a:r>
            <a:endParaRPr lang="en-US" sz="20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x-none" sz="2000" dirty="0" smtClean="0">
                <a:latin typeface="Times New Roman" charset="0"/>
                <a:ea typeface="Times New Roman" charset="0"/>
                <a:cs typeface="Times New Roman" charset="0"/>
              </a:rPr>
              <a:t>УНИВЕРЗИТЕТ У КРАГУЈЕВЦУ</a:t>
            </a: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x-none" sz="2000" dirty="0" smtClean="0">
                <a:latin typeface="Times New Roman" charset="0"/>
                <a:ea typeface="Times New Roman" charset="0"/>
                <a:cs typeface="Times New Roman" charset="0"/>
              </a:rPr>
              <a:t>ФАКУЛТЕТ МЕДИЦИНСКИХ НАУКА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30529814"/>
      </p:ext>
    </p:extLst>
  </p:cSld>
  <p:clrMapOvr>
    <a:masterClrMapping/>
  </p:clrMapOvr>
  <p:transition advTm="3075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x-none" sz="2400" b="1" dirty="0" smtClean="0">
                <a:latin typeface="Times New Roman" charset="0"/>
                <a:ea typeface="Times New Roman" charset="0"/>
                <a:cs typeface="Times New Roman" charset="0"/>
              </a:rPr>
              <a:t>Лабораторијске анализе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 ККС (Ер, Хгб, Тр, Ле)-бо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биохемијске анализе у референтном опсегу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столица на ФО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-налаз негативан</a:t>
            </a:r>
          </a:p>
          <a:p>
            <a:r>
              <a:rPr lang="x-none" sz="2400" b="1" dirty="0" smtClean="0">
                <a:latin typeface="Times New Roman" charset="0"/>
                <a:ea typeface="Times New Roman" charset="0"/>
                <a:cs typeface="Times New Roman" charset="0"/>
              </a:rPr>
              <a:t>Електрокардиографски запис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уредан.</a:t>
            </a:r>
          </a:p>
          <a:p>
            <a:r>
              <a:rPr lang="x-none" sz="2400" b="1" dirty="0" smtClean="0">
                <a:latin typeface="Times New Roman" charset="0"/>
                <a:ea typeface="Times New Roman" charset="0"/>
                <a:cs typeface="Times New Roman" charset="0"/>
              </a:rPr>
              <a:t>Ртг плућа и срца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: налаз уредан.</a:t>
            </a:r>
          </a:p>
          <a:p>
            <a:r>
              <a:rPr lang="x-none" sz="2400" b="1" dirty="0" smtClean="0">
                <a:latin typeface="Times New Roman" charset="0"/>
                <a:ea typeface="Times New Roman" charset="0"/>
                <a:cs typeface="Times New Roman" charset="0"/>
              </a:rPr>
              <a:t>Ехо абдомена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: налаз уредан.</a:t>
            </a:r>
          </a:p>
          <a:p>
            <a:r>
              <a:rPr lang="x-none" sz="2400" b="1" dirty="0" smtClean="0">
                <a:latin typeface="Times New Roman" charset="0"/>
                <a:ea typeface="Times New Roman" charset="0"/>
                <a:cs typeface="Times New Roman" charset="0"/>
              </a:rPr>
              <a:t>ЕГДС (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езофагогастродуоденоскопија): ГЕРБ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хронични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езофагитис</a:t>
            </a: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      ЕГДС се ради код свих пацијената који нису повољно одреаговали на емпиријску тх за ГЕРБ, код присуства алармантних симптома и појаве тегоба рефлуксне болести први пут код старијих од 50 година.</a:t>
            </a:r>
          </a:p>
          <a:p>
            <a:pPr>
              <a:buNone/>
            </a:pP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24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Алармантни симптоми: дисфагија, анемија, губитак телесне тежине, крварење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hr-HR" sz="2800" dirty="0" err="1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зофагитис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511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939"/>
    </mc:Choice>
    <mc:Fallback xmlns="">
      <p:transition spd="slow" advTm="1239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Лабораторијски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тестови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нису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корисни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ако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нису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присутне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компликације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рварење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из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горњег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дела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ГИТ-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Електрокардиографија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(ЕКГ)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тропонин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други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срчани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маркери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потребни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ако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сумња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акутни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коронарни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синдром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диференцијалној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дијагнози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дисфагијом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препоручује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студија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двоструког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контраста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употребом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баријум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езофагографија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Г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орњ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ендоскопиј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ЕГД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),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откри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ва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нам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више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дијагностичких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информација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инфламаторним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карактеристикама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могућности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добијања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узорака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патолошки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преглед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цитолошки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преглед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културе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вируса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бактерија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7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965"/>
    </mc:Choice>
    <mc:Fallback xmlns="">
      <p:transition spd="slow" advTm="9396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Циљеви терапије:</a:t>
            </a:r>
          </a:p>
          <a:p>
            <a:pPr>
              <a:buNone/>
            </a:pP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Ослободити болесника симптома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Спречити настанак компликација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hr-HR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Савет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редукцији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фактора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ризика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ХДР</a:t>
            </a: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Лекови: </a:t>
            </a:r>
          </a:p>
          <a:p>
            <a:pPr>
              <a:buNone/>
            </a:pPr>
            <a:endParaRPr lang="x-none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Антациди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Прокинетици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Н2 антихистаминици</a:t>
            </a:r>
          </a:p>
          <a:p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Инхибитори протонске пумпе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hr-HR" sz="2800" dirty="0" err="1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зофагитис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1550656"/>
      </p:ext>
    </p:extLst>
  </p:cSld>
  <p:clrMapOvr>
    <a:masterClrMapping/>
  </p:clrMapOvr>
  <p:transition advTm="78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>
            <a:normAutofit fontScale="70000" lnSpcReduction="20000"/>
          </a:bodyPr>
          <a:lstStyle/>
          <a:p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Раније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терапија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антагонистима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хистамин-2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рецептора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препоручивала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почетни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третман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езофагитиса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повезаног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гастроезофагеалном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рефлуксном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болешћу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ГЕР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Б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);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међутим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накнадне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студије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исплативости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симптоматског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ублажавања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сугерирале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инхибитори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протонске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пумпе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(ППИ) (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омепразол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20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/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пантопразол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40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/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лансопразол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30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/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током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4-8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недеља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супериорнији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ранитидина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,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циметидин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плацебо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Цисаприд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гастропрокинетичко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средство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сукралфат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средство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облагање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мање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ефикасни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могу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бити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корисни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одабраних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средства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друге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линије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комбиновану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терапију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Цисаприд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доступан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само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кроз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истражни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програм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ограниченим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приступом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може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ризикује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озбиљних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срчаних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аритмија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смрти.Неке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власти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препоручују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ППИ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Х2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пацијенте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доминантним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симптомима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улкуса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н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оћни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симптоми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олакшање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храном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гастропрокинетичка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средства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пацијенте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симптомима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доминантним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поремећајем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моторике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м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учнина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надимање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4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71"/>
    </mc:Choice>
    <mc:Fallback xmlns="">
      <p:transition spd="slow" advTm="11477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r>
              <a:rPr lang="en-US" sz="4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000" dirty="0" err="1" smtClean="0">
                <a:latin typeface="Times New Roman" charset="0"/>
                <a:ea typeface="Times New Roman" charset="0"/>
                <a:cs typeface="Times New Roman" charset="0"/>
              </a:rPr>
              <a:t>желуца</a:t>
            </a:r>
            <a:endParaRPr lang="en-US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latin typeface="Times New Roman" charset="0"/>
                <a:ea typeface="Times New Roman" charset="0"/>
                <a:cs typeface="Times New Roman" charset="0"/>
              </a:rPr>
              <a:t>Приказ</a:t>
            </a:r>
            <a:r>
              <a:rPr lang="en-US" sz="28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800" b="1" dirty="0" err="1" smtClean="0">
                <a:latin typeface="Times New Roman" charset="0"/>
                <a:ea typeface="Times New Roman" charset="0"/>
                <a:cs typeface="Times New Roman" charset="0"/>
              </a:rPr>
              <a:t>пацијента</a:t>
            </a:r>
            <a:r>
              <a:rPr lang="en-US" sz="2800" b="1" dirty="0" smtClean="0">
                <a:latin typeface="Times New Roman" charset="0"/>
                <a:ea typeface="Times New Roman" charset="0"/>
                <a:cs typeface="Times New Roman" charset="0"/>
              </a:rPr>
              <a:t> 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Мушкарац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45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година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банкарски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службеник</a:t>
            </a:r>
            <a:endParaRPr lang="en-U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Осећа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дана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уназад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болове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стомаку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горушицу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смањен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апетит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мучнину</a:t>
            </a:r>
            <a:endParaRPr lang="en-U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Болови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јављају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јутарњим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часовима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док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доручкује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2-3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сата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након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оброка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бол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пробуди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из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сна</a:t>
            </a:r>
            <a:endParaRPr lang="en-U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51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25"/>
    </mc:Choice>
    <mc:Fallback xmlns="">
      <p:transition spd="slow" advTm="7162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x-none" sz="5100" dirty="0">
                <a:latin typeface="Times New Roman" charset="0"/>
                <a:ea typeface="Times New Roman" charset="0"/>
                <a:cs typeface="Times New Roman" charset="0"/>
              </a:rPr>
              <a:t>Анамнеза по системима: </a:t>
            </a:r>
            <a:endParaRPr lang="hr-HR" sz="51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endParaRPr lang="x-none" sz="51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Га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троинтестинални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нормалан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акт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гутања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мучнину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повраћање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наводи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осећај печења иза грудне кости, негира болове у трбуху, промену боје столице, поремећај ритма цревног пражњења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Губитак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телесној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тежини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око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1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кг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даба</a:t>
            </a:r>
            <a:endParaRPr lang="x-none" sz="4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Кардиоваскуларни: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осећа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лупање и прескакање срца,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бол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 грудима, замарање при напору, гушење, отицање потколеница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Респираторни: негира секрецију из носа, гушење, свирање у грудима,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Ендокрини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смањен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апетит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негирав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појачано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жеђање, чешће мокрење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Хематопоезни: негира појаву модрица по кожи, температуру, увећане жлезде, ноћно презнојавање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Локомоторни: негира болове и отоке у зглобовима и мишићима, отежано кретање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Нервни систем: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лошији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сан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буди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око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поноћи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због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болова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стомаку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добар вид и слух.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Урогенитални: негира болове у слабинама и доњем делу трбуха,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нормално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мокри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тегобе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при мокрењу.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1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56"/>
    </mc:Choice>
    <mc:Fallback xmlns="">
      <p:transition spd="slow" advTm="5605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9433048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Лична анамнеза: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лечи се од артеријске хипертензије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хиперлипопротеинемије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Породична анамнеза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мајка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дијабетичар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отац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Ца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колона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Социо-епидемиолошки статус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пушач,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конзумира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алкохол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пића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последњих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месеци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негира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алергију на лекове и храну.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79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57"/>
    </mc:Choice>
    <mc:Fallback xmlns="">
      <p:transition spd="slow" advTm="4795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958263" cy="49685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x-none" sz="1800" b="1" dirty="0" smtClean="0">
              <a:latin typeface="Palatino Linotype" pitchFamily="18" charset="0"/>
            </a:endParaRP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Болесник је свестан, оријентисан, афебрилан, еупноичан, нормоколорисане коже и видљивих слузнокожа, средње остеомускуларне грађе и ухрањености, без знакова за периферну лимфаденопатију и хеморагијски синдром.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глави и врату уредан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грудном кошу уредан, аускултаторним прегледом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нормалан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дисајни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звук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налаз на срцу уредан.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Абдомен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изнад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 грудног коша, мек, лако палпаторно болно осетљив у епига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тсијуму. 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Локомоторни систем: без отока, деформитета и варикозитета потколеница.</a:t>
            </a:r>
          </a:p>
          <a:p>
            <a:endParaRPr lang="x-none" sz="18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680795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x-none" sz="2800" b="1" dirty="0">
                <a:latin typeface="Times New Roman" charset="0"/>
                <a:ea typeface="Times New Roman" charset="0"/>
                <a:cs typeface="Times New Roman" charset="0"/>
              </a:rPr>
              <a:t>Status praesens</a:t>
            </a:r>
          </a:p>
          <a:p>
            <a:pPr lvl="0" algn="ctr">
              <a:spcBef>
                <a:spcPct val="0"/>
              </a:spcBef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065275"/>
      </p:ext>
    </p:extLst>
  </p:cSld>
  <p:clrMapOvr>
    <a:masterClrMapping/>
  </p:clrMapOvr>
  <p:transition advTm="4929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10952"/>
            <a:ext cx="8579296" cy="46582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Код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некомпликоване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пептичне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улкусне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клинички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налази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су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малобројни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неспецифични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Епигастрична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осетљивост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блага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Осетљивост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десног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горњег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квадранта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може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сугерисати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билијарну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етиологију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Мелена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настала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услед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акутног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субакутног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гастроинтестиналног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крварења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п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ацијен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перфорираном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пептичном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улкусном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болешћу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изненада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појављују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јаки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оштри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болови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стомаку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Већина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описује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генерализовани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бол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Како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чак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лагани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покрети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могу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изузетно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погоршати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њихов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бол,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ови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заузимају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положај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фетуса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287"/>
    </mc:Choice>
    <mc:Fallback xmlns="">
      <p:transition spd="slow" advTm="120287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Међутим, на степен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перитонеалних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налаза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снажно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утичу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бројни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фактори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укључујући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величину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перфорације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количину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бактеријског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желучаног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садржаја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контаминирају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трбушну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шупљину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време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између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перфорације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презентације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спонтано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заптивање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перфорације.Ови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могу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такође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показати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знаке и симптоме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септичног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шока,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су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тахикардија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хипотензија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анурија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изненађујуће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ови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показатељи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шока могу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бити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одсутни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код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старијих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имунокомпромитованих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код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оних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дијабетесом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5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14"/>
    </mc:Choice>
    <mc:Fallback xmlns="">
      <p:transition spd="slow" advTm="6471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522" y="-171400"/>
            <a:ext cx="8229600" cy="8683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sr-Cyrl-CS" sz="2700" b="1" dirty="0">
                <a:solidFill>
                  <a:srgbClr val="FF0000"/>
                </a:solidFill>
              </a:rPr>
              <a:t/>
            </a:r>
            <a:br>
              <a:rPr lang="sr-Cyrl-CS" sz="2700" b="1" dirty="0">
                <a:solidFill>
                  <a:srgbClr val="FF0000"/>
                </a:solidFill>
              </a:rPr>
            </a:br>
            <a:r>
              <a:rPr lang="x-none" sz="2700" dirty="0">
                <a:latin typeface="Times New Roman" charset="0"/>
                <a:ea typeface="Times New Roman" charset="0"/>
                <a:cs typeface="Times New Roman" charset="0"/>
              </a:rPr>
              <a:t>БОЛЕСТИ ЈЕДЊАКА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90600"/>
            <a:ext cx="8501122" cy="58674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А.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Уро</a:t>
            </a: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ђ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ене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аномалије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endParaRPr lang="sr-Cyrl-CS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Б.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Повреде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страна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тела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sr-Cyrl-CS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В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З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апаљењск</a:t>
            </a: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err="1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endParaRPr lang="sr-Cyrl-CS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Г. Друга обољења једњака </a:t>
            </a:r>
          </a:p>
          <a:p>
            <a:pPr>
              <a:lnSpc>
                <a:spcPct val="150000"/>
              </a:lnSpc>
            </a:pPr>
            <a:r>
              <a:rPr lang="sr-Cyrl-CS" sz="2000" dirty="0">
                <a:latin typeface="Times New Roman" charset="0"/>
                <a:ea typeface="Times New Roman" charset="0"/>
                <a:cs typeface="Times New Roman" charset="0"/>
              </a:rPr>
              <a:t>Улкус једњака</a:t>
            </a:r>
          </a:p>
          <a:p>
            <a:pPr>
              <a:lnSpc>
                <a:spcPct val="150000"/>
              </a:lnSpc>
            </a:pPr>
            <a:r>
              <a:rPr lang="sr-Cyrl-CS" sz="2000" dirty="0">
                <a:latin typeface="Times New Roman" charset="0"/>
                <a:ea typeface="Times New Roman" charset="0"/>
                <a:cs typeface="Times New Roman" charset="0"/>
              </a:rPr>
              <a:t>Дивертикулум једњака </a:t>
            </a:r>
          </a:p>
          <a:p>
            <a:pPr>
              <a:lnSpc>
                <a:spcPct val="150000"/>
              </a:lnSpc>
            </a:pPr>
            <a:r>
              <a:rPr lang="sr-Cyrl-CS" sz="2000" dirty="0">
                <a:latin typeface="Times New Roman" charset="0"/>
                <a:ea typeface="Times New Roman" charset="0"/>
                <a:cs typeface="Times New Roman" charset="0"/>
              </a:rPr>
              <a:t>Проширене вене једњака </a:t>
            </a:r>
          </a:p>
          <a:p>
            <a:pPr>
              <a:lnSpc>
                <a:spcPct val="150000"/>
              </a:lnSpc>
            </a:pPr>
            <a:r>
              <a:rPr lang="sr-Cyrl-CS" sz="2000" dirty="0">
                <a:latin typeface="Times New Roman" charset="0"/>
                <a:ea typeface="Times New Roman" charset="0"/>
                <a:cs typeface="Times New Roman" charset="0"/>
              </a:rPr>
              <a:t>Поремећаји мотилитета једњака </a:t>
            </a:r>
          </a:p>
          <a:p>
            <a:pPr>
              <a:lnSpc>
                <a:spcPct val="150000"/>
              </a:lnSpc>
              <a:buNone/>
            </a:pPr>
            <a:r>
              <a:rPr lang="sr-Cyrl-CS" sz="2000" b="1" dirty="0">
                <a:latin typeface="Times New Roman" charset="0"/>
                <a:ea typeface="Times New Roman" charset="0"/>
                <a:cs typeface="Times New Roman" charset="0"/>
              </a:rPr>
              <a:t>Д. Тумори једњака</a:t>
            </a:r>
          </a:p>
        </p:txBody>
      </p:sp>
    </p:spTree>
    <p:extLst>
      <p:ext uri="{BB962C8B-B14F-4D97-AF65-F5344CB8AC3E}">
        <p14:creationId xmlns:p14="http://schemas.microsoft.com/office/powerpoint/2010/main" val="1351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43"/>
    </mc:Choice>
    <mc:Fallback xmlns="">
      <p:transition spd="slow" advTm="2664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dirty="0" err="1">
                <a:latin typeface="Times New Roman" charset="0"/>
                <a:ea typeface="Times New Roman" charset="0"/>
                <a:cs typeface="Times New Roman" charset="0"/>
              </a:rPr>
              <a:t>Диференцијалне</a:t>
            </a:r>
            <a: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3600" dirty="0" err="1">
                <a:latin typeface="Times New Roman" charset="0"/>
                <a:ea typeface="Times New Roman" charset="0"/>
                <a:cs typeface="Times New Roman" charset="0"/>
              </a:rPr>
              <a:t>дијагнозе</a:t>
            </a:r>
            <a:r>
              <a:rPr lang="hr-HR" sz="36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hr-HR" sz="36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Акутни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холангитис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Акутни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холециститис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билијарна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колика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Акутни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коронарни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синдром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Акутни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гастритис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Хронични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гастритис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Дивертикулитис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Руптура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Езофагитис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Камен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жучи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холелитијаза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Гастроезофагусна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рефлуксна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болест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Запаљенска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болест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……………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07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593"/>
    </mc:Choice>
    <mc:Fallback xmlns="">
      <p:transition spd="slow" advTm="5359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43" y="82592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bg-BG" dirty="0" err="1"/>
              <a:t>Тестирање</a:t>
            </a:r>
            <a:r>
              <a:rPr lang="bg-BG" dirty="0"/>
              <a:t> на </a:t>
            </a:r>
            <a:r>
              <a:rPr lang="bg-BG" dirty="0" err="1"/>
              <a:t>инфекцију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</a:t>
            </a:r>
            <a:r>
              <a:rPr lang="bg-BG" dirty="0" err="1"/>
              <a:t>је</a:t>
            </a:r>
            <a:r>
              <a:rPr lang="bg-BG" dirty="0"/>
              <a:t> </a:t>
            </a:r>
            <a:r>
              <a:rPr lang="bg-BG" dirty="0" err="1"/>
              <a:t>неопходно</a:t>
            </a:r>
            <a:r>
              <a:rPr lang="bg-BG" dirty="0"/>
              <a:t> код свих </a:t>
            </a:r>
            <a:r>
              <a:rPr lang="bg-BG" dirty="0" err="1"/>
              <a:t>пацијената</a:t>
            </a:r>
            <a:r>
              <a:rPr lang="bg-BG" dirty="0"/>
              <a:t> са </a:t>
            </a:r>
            <a:r>
              <a:rPr lang="bg-BG" dirty="0" err="1"/>
              <a:t>пептичним</a:t>
            </a:r>
            <a:r>
              <a:rPr lang="bg-BG" dirty="0"/>
              <a:t> </a:t>
            </a:r>
            <a:r>
              <a:rPr lang="bg-BG" dirty="0" err="1"/>
              <a:t>чиром</a:t>
            </a:r>
            <a:r>
              <a:rPr lang="bg-BG" dirty="0"/>
              <a:t>. </a:t>
            </a: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bg-BG" dirty="0" smtClean="0"/>
              <a:t>Код </a:t>
            </a:r>
            <a:r>
              <a:rPr lang="bg-BG" dirty="0" err="1"/>
              <a:t>већине</a:t>
            </a:r>
            <a:r>
              <a:rPr lang="bg-BG" dirty="0"/>
              <a:t> </a:t>
            </a:r>
            <a:r>
              <a:rPr lang="bg-BG" dirty="0" err="1"/>
              <a:t>пацијената</a:t>
            </a:r>
            <a:r>
              <a:rPr lang="bg-BG" dirty="0"/>
              <a:t> са </a:t>
            </a:r>
            <a:r>
              <a:rPr lang="bg-BG" dirty="0" err="1"/>
              <a:t>некомпликованом</a:t>
            </a:r>
            <a:r>
              <a:rPr lang="bg-BG" dirty="0"/>
              <a:t> </a:t>
            </a:r>
            <a:r>
              <a:rPr lang="bg-BG" dirty="0" err="1"/>
              <a:t>пептичном</a:t>
            </a:r>
            <a:r>
              <a:rPr lang="bg-BG" dirty="0"/>
              <a:t> </a:t>
            </a:r>
            <a:r>
              <a:rPr lang="bg-BG" dirty="0" err="1"/>
              <a:t>улкусном</a:t>
            </a:r>
            <a:r>
              <a:rPr lang="bg-BG" dirty="0"/>
              <a:t> </a:t>
            </a:r>
            <a:r>
              <a:rPr lang="bg-BG" dirty="0" err="1"/>
              <a:t>болешћу</a:t>
            </a:r>
            <a:r>
              <a:rPr lang="bg-BG" dirty="0"/>
              <a:t> </a:t>
            </a:r>
            <a:r>
              <a:rPr lang="bg-BG" dirty="0" err="1"/>
              <a:t>рутински</a:t>
            </a:r>
            <a:r>
              <a:rPr lang="bg-BG" dirty="0"/>
              <a:t> </a:t>
            </a:r>
            <a:r>
              <a:rPr lang="bg-BG" dirty="0" err="1"/>
              <a:t>лабораторијски</a:t>
            </a:r>
            <a:r>
              <a:rPr lang="bg-BG" dirty="0"/>
              <a:t> тестови обично </a:t>
            </a:r>
            <a:r>
              <a:rPr lang="bg-BG" dirty="0" err="1"/>
              <a:t>нису</a:t>
            </a:r>
            <a:r>
              <a:rPr lang="bg-BG" dirty="0"/>
              <a:t> </a:t>
            </a:r>
            <a:r>
              <a:rPr lang="bg-BG" dirty="0" err="1"/>
              <a:t>од</a:t>
            </a:r>
            <a:r>
              <a:rPr lang="bg-BG" dirty="0"/>
              <a:t> </a:t>
            </a:r>
            <a:r>
              <a:rPr lang="bg-BG" dirty="0" err="1"/>
              <a:t>помоћи</a:t>
            </a:r>
            <a:r>
              <a:rPr lang="bg-BG" dirty="0"/>
              <a:t>. </a:t>
            </a: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hr-HR" dirty="0" err="1"/>
              <a:t>Р</a:t>
            </a:r>
            <a:r>
              <a:rPr lang="bg-BG" dirty="0" err="1" smtClean="0"/>
              <a:t>адиографск</a:t>
            </a:r>
            <a:r>
              <a:rPr lang="hr-HR" dirty="0" err="1" smtClean="0"/>
              <a:t>а</a:t>
            </a:r>
            <a:r>
              <a:rPr lang="bg-BG" dirty="0" smtClean="0"/>
              <a:t> </a:t>
            </a:r>
            <a:r>
              <a:rPr lang="bg-BG" dirty="0"/>
              <a:t>и </a:t>
            </a:r>
            <a:r>
              <a:rPr lang="bg-BG" dirty="0" err="1" smtClean="0"/>
              <a:t>ендоскопск</a:t>
            </a:r>
            <a:r>
              <a:rPr lang="hr-HR" dirty="0" err="1" smtClean="0"/>
              <a:t>а</a:t>
            </a:r>
            <a:r>
              <a:rPr lang="bg-BG" dirty="0" smtClean="0"/>
              <a:t> </a:t>
            </a:r>
            <a:r>
              <a:rPr lang="bg-BG" dirty="0" err="1" smtClean="0"/>
              <a:t>потврд</a:t>
            </a:r>
            <a:r>
              <a:rPr lang="hr-HR" dirty="0" err="1" smtClean="0"/>
              <a:t>а</a:t>
            </a:r>
            <a:r>
              <a:rPr lang="hr-HR" dirty="0" smtClean="0"/>
              <a:t> </a:t>
            </a:r>
            <a:r>
              <a:rPr lang="hr-HR" dirty="0" err="1" smtClean="0"/>
              <a:t>болести</a:t>
            </a:r>
            <a:r>
              <a:rPr lang="hr-HR" dirty="0" smtClean="0"/>
              <a:t> </a:t>
            </a:r>
            <a:endParaRPr lang="hr-HR" dirty="0"/>
          </a:p>
          <a:p>
            <a:pPr marL="0" lvl="0" indent="0">
              <a:spcBef>
                <a:spcPts val="0"/>
              </a:spcBef>
              <a:buNone/>
            </a:pPr>
            <a:r>
              <a:rPr lang="bg-BG" dirty="0" smtClean="0"/>
              <a:t>Ако </a:t>
            </a:r>
            <a:r>
              <a:rPr lang="bg-BG" dirty="0"/>
              <a:t>се </a:t>
            </a:r>
            <a:r>
              <a:rPr lang="bg-BG" dirty="0" err="1"/>
              <a:t>сумња</a:t>
            </a:r>
            <a:r>
              <a:rPr lang="bg-BG" dirty="0"/>
              <a:t> на </a:t>
            </a:r>
            <a:r>
              <a:rPr lang="bg-BG" dirty="0" err="1"/>
              <a:t>дијагнозу</a:t>
            </a:r>
            <a:r>
              <a:rPr lang="bg-BG" dirty="0"/>
              <a:t> </a:t>
            </a:r>
            <a:r>
              <a:rPr lang="bg-BG" dirty="0" err="1"/>
              <a:t>пептичне</a:t>
            </a:r>
            <a:r>
              <a:rPr lang="bg-BG" dirty="0"/>
              <a:t> </a:t>
            </a:r>
            <a:r>
              <a:rPr lang="hr-HR" dirty="0" err="1" smtClean="0"/>
              <a:t>улкусне</a:t>
            </a:r>
            <a:r>
              <a:rPr lang="bg-BG" dirty="0" smtClean="0"/>
              <a:t> </a:t>
            </a:r>
            <a:r>
              <a:rPr lang="bg-BG" dirty="0"/>
              <a:t>болести, </a:t>
            </a:r>
            <a:r>
              <a:rPr lang="hr-HR" dirty="0" err="1" smtClean="0"/>
              <a:t>обавезно</a:t>
            </a:r>
            <a:r>
              <a:rPr lang="hr-HR" dirty="0" smtClean="0"/>
              <a:t> ККС </a:t>
            </a:r>
            <a:r>
              <a:rPr lang="hr-HR" dirty="0" err="1" smtClean="0"/>
              <a:t>са</a:t>
            </a:r>
            <a:r>
              <a:rPr lang="hr-HR" dirty="0" smtClean="0"/>
              <a:t> </a:t>
            </a:r>
            <a:r>
              <a:rPr lang="hr-HR" dirty="0" err="1" smtClean="0"/>
              <a:t>формулом</a:t>
            </a:r>
            <a:r>
              <a:rPr lang="hr-HR" dirty="0" smtClean="0"/>
              <a:t>, </a:t>
            </a:r>
            <a:r>
              <a:rPr lang="bg-BG" dirty="0" smtClean="0"/>
              <a:t>тестови </a:t>
            </a:r>
            <a:r>
              <a:rPr lang="bg-BG" dirty="0" err="1"/>
              <a:t>функције</a:t>
            </a:r>
            <a:r>
              <a:rPr lang="bg-BG" dirty="0"/>
              <a:t> </a:t>
            </a:r>
            <a:r>
              <a:rPr lang="bg-BG" dirty="0" err="1"/>
              <a:t>јетре</a:t>
            </a:r>
            <a:r>
              <a:rPr lang="bg-BG" dirty="0"/>
              <a:t> </a:t>
            </a:r>
            <a:r>
              <a:rPr lang="bg-BG" dirty="0" smtClean="0"/>
              <a:t>(</a:t>
            </a:r>
            <a:r>
              <a:rPr lang="hr-HR" dirty="0" err="1" smtClean="0"/>
              <a:t>аст</a:t>
            </a:r>
            <a:r>
              <a:rPr lang="hr-HR" dirty="0" smtClean="0"/>
              <a:t>, </a:t>
            </a:r>
            <a:r>
              <a:rPr lang="hr-HR" dirty="0" err="1" smtClean="0"/>
              <a:t>алт</a:t>
            </a:r>
            <a:r>
              <a:rPr lang="hr-HR" dirty="0" smtClean="0"/>
              <a:t>, </a:t>
            </a:r>
            <a:r>
              <a:rPr lang="hr-HR" dirty="0" err="1" smtClean="0"/>
              <a:t>ггт</a:t>
            </a:r>
            <a:r>
              <a:rPr lang="hr-HR" dirty="0" smtClean="0"/>
              <a:t>, </a:t>
            </a:r>
            <a:r>
              <a:rPr lang="hr-HR" dirty="0" err="1" smtClean="0"/>
              <a:t>бил</a:t>
            </a:r>
            <a:r>
              <a:rPr lang="mr-IN" dirty="0" smtClean="0"/>
              <a:t>…</a:t>
            </a:r>
            <a:r>
              <a:rPr lang="hr-HR" dirty="0" smtClean="0"/>
              <a:t>.)</a:t>
            </a:r>
            <a:r>
              <a:rPr lang="bg-BG" dirty="0" smtClean="0"/>
              <a:t> </a:t>
            </a:r>
            <a:r>
              <a:rPr lang="bg-BG" dirty="0"/>
              <a:t>и </a:t>
            </a:r>
            <a:r>
              <a:rPr lang="bg-BG" dirty="0" err="1"/>
              <a:t>нивои</a:t>
            </a:r>
            <a:r>
              <a:rPr lang="bg-BG" dirty="0"/>
              <a:t> </a:t>
            </a:r>
            <a:r>
              <a:rPr lang="bg-BG" dirty="0" err="1"/>
              <a:t>амилазе</a:t>
            </a:r>
            <a:r>
              <a:rPr lang="bg-BG" dirty="0"/>
              <a:t> и </a:t>
            </a:r>
            <a:r>
              <a:rPr lang="bg-BG" dirty="0" err="1"/>
              <a:t>липазе</a:t>
            </a:r>
            <a:r>
              <a:rPr lang="bg-BG" dirty="0"/>
              <a:t> </a:t>
            </a:r>
            <a:r>
              <a:rPr lang="bg-BG" dirty="0" err="1"/>
              <a:t>могу</a:t>
            </a:r>
            <a:r>
              <a:rPr lang="bg-BG" dirty="0"/>
              <a:t> бити </a:t>
            </a:r>
            <a:r>
              <a:rPr lang="bg-BG" dirty="0" err="1"/>
              <a:t>корисни</a:t>
            </a:r>
            <a:r>
              <a:rPr lang="bg-BG" dirty="0"/>
              <a:t>. </a:t>
            </a: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hr-HR" dirty="0" smtClean="0"/>
              <a:t>ККС </a:t>
            </a:r>
            <a:r>
              <a:rPr lang="bg-BG" dirty="0" smtClean="0"/>
              <a:t>и </a:t>
            </a:r>
            <a:r>
              <a:rPr lang="hr-HR" dirty="0" err="1" smtClean="0"/>
              <a:t>ниво</a:t>
            </a:r>
            <a:r>
              <a:rPr lang="hr-HR" dirty="0" smtClean="0"/>
              <a:t> </a:t>
            </a:r>
            <a:r>
              <a:rPr lang="bg-BG" dirty="0" err="1" smtClean="0"/>
              <a:t>гвожђа</a:t>
            </a:r>
            <a:r>
              <a:rPr lang="bg-BG" dirty="0" smtClean="0"/>
              <a:t> </a:t>
            </a:r>
            <a:r>
              <a:rPr lang="bg-BG" dirty="0" err="1"/>
              <a:t>могу</a:t>
            </a:r>
            <a:r>
              <a:rPr lang="bg-BG" dirty="0"/>
              <a:t> </a:t>
            </a:r>
            <a:r>
              <a:rPr lang="bg-BG" dirty="0" err="1"/>
              <a:t>помоћи</a:t>
            </a:r>
            <a:r>
              <a:rPr lang="bg-BG" dirty="0"/>
              <a:t> у </a:t>
            </a:r>
            <a:r>
              <a:rPr lang="bg-BG" dirty="0" err="1"/>
              <a:t>откривању</a:t>
            </a:r>
            <a:r>
              <a:rPr lang="bg-BG" dirty="0"/>
              <a:t> </a:t>
            </a:r>
            <a:r>
              <a:rPr lang="bg-BG" dirty="0" err="1"/>
              <a:t>анемије</a:t>
            </a:r>
            <a:r>
              <a:rPr lang="bg-BG" dirty="0"/>
              <a:t>, </a:t>
            </a:r>
            <a:r>
              <a:rPr lang="bg-BG" dirty="0" err="1"/>
              <a:t>која</a:t>
            </a:r>
            <a:r>
              <a:rPr lang="bg-BG" dirty="0"/>
              <a:t> </a:t>
            </a:r>
            <a:r>
              <a:rPr lang="bg-BG" dirty="0" err="1"/>
              <a:t>је</a:t>
            </a:r>
            <a:r>
              <a:rPr lang="bg-BG" dirty="0"/>
              <a:t> сигнал аларма </a:t>
            </a:r>
            <a:r>
              <a:rPr lang="bg-BG" dirty="0" err="1"/>
              <a:t>који</a:t>
            </a:r>
            <a:r>
              <a:rPr lang="bg-BG" dirty="0"/>
              <a:t> </a:t>
            </a:r>
            <a:r>
              <a:rPr lang="bg-BG" dirty="0" err="1"/>
              <a:t>налаже</a:t>
            </a:r>
            <a:r>
              <a:rPr lang="bg-BG" dirty="0"/>
              <a:t> </a:t>
            </a:r>
            <a:r>
              <a:rPr lang="bg-BG" dirty="0" err="1"/>
              <a:t>рану</a:t>
            </a:r>
            <a:r>
              <a:rPr lang="bg-BG" dirty="0"/>
              <a:t> </a:t>
            </a:r>
            <a:r>
              <a:rPr lang="bg-BG" dirty="0" err="1"/>
              <a:t>ендоскопију</a:t>
            </a:r>
            <a:r>
              <a:rPr lang="bg-BG" dirty="0"/>
              <a:t> да би се </a:t>
            </a:r>
            <a:r>
              <a:rPr lang="bg-BG" dirty="0" err="1"/>
              <a:t>искључили</a:t>
            </a:r>
            <a:r>
              <a:rPr lang="bg-BG" dirty="0"/>
              <a:t> други извори </a:t>
            </a:r>
            <a:r>
              <a:rPr lang="bg-BG" dirty="0" err="1"/>
              <a:t>хроничног</a:t>
            </a:r>
            <a:r>
              <a:rPr lang="bg-BG" dirty="0"/>
              <a:t> </a:t>
            </a:r>
            <a:r>
              <a:rPr lang="bg-BG" dirty="0" err="1"/>
              <a:t>губитка</a:t>
            </a:r>
            <a:r>
              <a:rPr lang="bg-BG" dirty="0"/>
              <a:t> </a:t>
            </a:r>
            <a:r>
              <a:rPr lang="bg-BG" dirty="0" err="1"/>
              <a:t>крви</a:t>
            </a:r>
            <a:r>
              <a:rPr lang="bg-BG" dirty="0"/>
              <a:t> из </a:t>
            </a:r>
            <a:r>
              <a:rPr lang="bg-BG" dirty="0" err="1"/>
              <a:t>гастроинтестиналног</a:t>
            </a:r>
            <a:r>
              <a:rPr lang="bg-BG" dirty="0"/>
              <a:t> </a:t>
            </a:r>
            <a:r>
              <a:rPr lang="bg-BG" dirty="0" smtClean="0"/>
              <a:t>тракта.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86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729"/>
    </mc:Choice>
    <mc:Fallback xmlns="">
      <p:transition spd="slow" advTm="8972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" y="-439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Тестови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Хеликобактер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6365304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bg-BG" dirty="0" err="1"/>
              <a:t>Ендоскопски</a:t>
            </a:r>
            <a:r>
              <a:rPr lang="bg-BG" dirty="0"/>
              <a:t> или инвазивни тестови на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</a:t>
            </a:r>
            <a:r>
              <a:rPr lang="bg-BG" dirty="0" err="1"/>
              <a:t>укључују</a:t>
            </a:r>
            <a:r>
              <a:rPr lang="bg-BG" dirty="0"/>
              <a:t> </a:t>
            </a:r>
            <a:r>
              <a:rPr lang="bg-BG" dirty="0" err="1"/>
              <a:t>брзи</a:t>
            </a:r>
            <a:r>
              <a:rPr lang="bg-BG" dirty="0"/>
              <a:t> тест </a:t>
            </a:r>
            <a:r>
              <a:rPr lang="bg-BG" dirty="0" err="1"/>
              <a:t>уреазе</a:t>
            </a:r>
            <a:r>
              <a:rPr lang="bg-BG" dirty="0"/>
              <a:t>, </a:t>
            </a:r>
            <a:r>
              <a:rPr lang="bg-BG" dirty="0" err="1"/>
              <a:t>хистопатологију</a:t>
            </a:r>
            <a:r>
              <a:rPr lang="bg-BG" dirty="0"/>
              <a:t> и </a:t>
            </a:r>
            <a:r>
              <a:rPr lang="bg-BG" dirty="0" err="1"/>
              <a:t>културу</a:t>
            </a:r>
            <a:r>
              <a:rPr lang="bg-BG" dirty="0"/>
              <a:t>. </a:t>
            </a:r>
            <a:r>
              <a:rPr lang="bg-BG" dirty="0" err="1"/>
              <a:t>Брзи</a:t>
            </a:r>
            <a:r>
              <a:rPr lang="bg-BG" dirty="0"/>
              <a:t> тестови </a:t>
            </a:r>
            <a:r>
              <a:rPr lang="bg-BG" dirty="0" err="1"/>
              <a:t>уреазе</a:t>
            </a:r>
            <a:r>
              <a:rPr lang="bg-BG" dirty="0"/>
              <a:t> </a:t>
            </a:r>
            <a:r>
              <a:rPr lang="bg-BG" dirty="0" err="1"/>
              <a:t>сматрају</a:t>
            </a:r>
            <a:r>
              <a:rPr lang="bg-BG" dirty="0"/>
              <a:t> се </a:t>
            </a:r>
            <a:r>
              <a:rPr lang="bg-BG" dirty="0" err="1"/>
              <a:t>ендоскопским</a:t>
            </a:r>
            <a:r>
              <a:rPr lang="bg-BG" dirty="0"/>
              <a:t> </a:t>
            </a:r>
            <a:r>
              <a:rPr lang="bg-BG" dirty="0" err="1"/>
              <a:t>дијагностичким</a:t>
            </a:r>
            <a:r>
              <a:rPr lang="bg-BG" dirty="0"/>
              <a:t> </a:t>
            </a:r>
            <a:r>
              <a:rPr lang="bg-BG" dirty="0" err="1"/>
              <a:t>тестом</a:t>
            </a:r>
            <a:r>
              <a:rPr lang="bg-BG" dirty="0"/>
              <a:t> по </a:t>
            </a:r>
            <a:r>
              <a:rPr lang="bg-BG" dirty="0" err="1"/>
              <a:t>избору</a:t>
            </a:r>
            <a:r>
              <a:rPr lang="bg-BG" dirty="0"/>
              <a:t>. </a:t>
            </a:r>
            <a:r>
              <a:rPr lang="bg-BG" dirty="0" err="1"/>
              <a:t>Присуство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у </a:t>
            </a:r>
            <a:r>
              <a:rPr lang="bg-BG" dirty="0" err="1"/>
              <a:t>узорцима</a:t>
            </a:r>
            <a:r>
              <a:rPr lang="bg-BG" dirty="0"/>
              <a:t> </a:t>
            </a:r>
            <a:r>
              <a:rPr lang="bg-BG" dirty="0" err="1"/>
              <a:t>биопсије</a:t>
            </a:r>
            <a:r>
              <a:rPr lang="bg-BG" dirty="0"/>
              <a:t> </a:t>
            </a:r>
            <a:r>
              <a:rPr lang="bg-BG" dirty="0" err="1"/>
              <a:t>слузнице</a:t>
            </a:r>
            <a:r>
              <a:rPr lang="bg-BG" dirty="0"/>
              <a:t> </a:t>
            </a:r>
            <a:r>
              <a:rPr lang="bg-BG" dirty="0" err="1"/>
              <a:t>желуца</a:t>
            </a:r>
            <a:r>
              <a:rPr lang="bg-BG" dirty="0"/>
              <a:t> открива се </a:t>
            </a:r>
            <a:r>
              <a:rPr lang="bg-BG" dirty="0" err="1"/>
              <a:t>испитивањем</a:t>
            </a:r>
            <a:r>
              <a:rPr lang="bg-BG" dirty="0"/>
              <a:t> на </a:t>
            </a:r>
            <a:r>
              <a:rPr lang="bg-BG" dirty="0" err="1"/>
              <a:t>уреазу</a:t>
            </a:r>
            <a:r>
              <a:rPr lang="bg-BG" dirty="0"/>
              <a:t> </a:t>
            </a:r>
            <a:r>
              <a:rPr lang="bg-BG" dirty="0" err="1"/>
              <a:t>бактеријског</a:t>
            </a:r>
            <a:r>
              <a:rPr lang="bg-BG" dirty="0"/>
              <a:t> </a:t>
            </a:r>
            <a:r>
              <a:rPr lang="bg-BG" dirty="0" err="1"/>
              <a:t>производа</a:t>
            </a:r>
            <a:r>
              <a:rPr lang="bg-BG" dirty="0"/>
              <a:t>. </a:t>
            </a:r>
            <a:r>
              <a:rPr lang="bg-BG" dirty="0" err="1"/>
              <a:t>Тестирање</a:t>
            </a:r>
            <a:r>
              <a:rPr lang="bg-BG" dirty="0"/>
              <a:t> </a:t>
            </a:r>
            <a:r>
              <a:rPr lang="bg-BG" dirty="0" err="1"/>
              <a:t>фекалних</a:t>
            </a:r>
            <a:r>
              <a:rPr lang="bg-BG" dirty="0"/>
              <a:t> антигена </a:t>
            </a:r>
            <a:r>
              <a:rPr lang="bg-BG" dirty="0" err="1"/>
              <a:t>идентификује</a:t>
            </a:r>
            <a:r>
              <a:rPr lang="bg-BG" dirty="0"/>
              <a:t> </a:t>
            </a:r>
            <a:r>
              <a:rPr lang="bg-BG" dirty="0" err="1"/>
              <a:t>активну</a:t>
            </a:r>
            <a:r>
              <a:rPr lang="bg-BG" dirty="0"/>
              <a:t> </a:t>
            </a:r>
            <a:r>
              <a:rPr lang="bg-BG" dirty="0" err="1"/>
              <a:t>инфекцију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</a:t>
            </a:r>
            <a:r>
              <a:rPr lang="bg-BG" dirty="0" err="1"/>
              <a:t>откривањем</a:t>
            </a:r>
            <a:r>
              <a:rPr lang="bg-BG" dirty="0"/>
              <a:t> </a:t>
            </a:r>
            <a:r>
              <a:rPr lang="bg-BG" dirty="0" err="1"/>
              <a:t>присуства</a:t>
            </a:r>
            <a:r>
              <a:rPr lang="bg-BG" dirty="0"/>
              <a:t> антигена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у столици. </a:t>
            </a:r>
            <a:r>
              <a:rPr lang="bg-BG" dirty="0" err="1"/>
              <a:t>Овај</a:t>
            </a:r>
            <a:r>
              <a:rPr lang="bg-BG" dirty="0"/>
              <a:t> тест </a:t>
            </a:r>
            <a:r>
              <a:rPr lang="bg-BG" dirty="0" err="1"/>
              <a:t>је</a:t>
            </a:r>
            <a:r>
              <a:rPr lang="bg-BG" dirty="0"/>
              <a:t> </a:t>
            </a:r>
            <a:r>
              <a:rPr lang="bg-BG" dirty="0" err="1"/>
              <a:t>тачнији</a:t>
            </a:r>
            <a:r>
              <a:rPr lang="bg-BG" dirty="0"/>
              <a:t> </a:t>
            </a:r>
            <a:r>
              <a:rPr lang="bg-BG" dirty="0" err="1"/>
              <a:t>од</a:t>
            </a:r>
            <a:r>
              <a:rPr lang="bg-BG" dirty="0"/>
              <a:t> </a:t>
            </a:r>
            <a:r>
              <a:rPr lang="bg-BG" dirty="0" err="1"/>
              <a:t>испитивања</a:t>
            </a:r>
            <a:r>
              <a:rPr lang="bg-BG" dirty="0"/>
              <a:t> антитела и </a:t>
            </a:r>
            <a:r>
              <a:rPr lang="bg-BG" dirty="0" err="1"/>
              <a:t>јефтинији</a:t>
            </a:r>
            <a:r>
              <a:rPr lang="bg-BG" dirty="0"/>
              <a:t> </a:t>
            </a:r>
            <a:r>
              <a:rPr lang="bg-BG" dirty="0" err="1"/>
              <a:t>је</a:t>
            </a:r>
            <a:r>
              <a:rPr lang="bg-BG" dirty="0"/>
              <a:t> </a:t>
            </a:r>
            <a:r>
              <a:rPr lang="bg-BG" dirty="0" err="1"/>
              <a:t>од</a:t>
            </a:r>
            <a:r>
              <a:rPr lang="bg-BG" dirty="0"/>
              <a:t> </a:t>
            </a:r>
            <a:r>
              <a:rPr lang="hr-HR" dirty="0" err="1" smtClean="0"/>
              <a:t>издисајних</a:t>
            </a:r>
            <a:r>
              <a:rPr lang="hr-HR" dirty="0" smtClean="0"/>
              <a:t> </a:t>
            </a:r>
            <a:r>
              <a:rPr lang="bg-BG" dirty="0" smtClean="0"/>
              <a:t>тестова</a:t>
            </a:r>
            <a:r>
              <a:rPr lang="hr-HR" dirty="0" smtClean="0"/>
              <a:t> </a:t>
            </a:r>
            <a:r>
              <a:rPr lang="bg-BG" dirty="0" err="1" smtClean="0"/>
              <a:t>уре</a:t>
            </a:r>
            <a:r>
              <a:rPr lang="hr-HR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hr-HR" dirty="0"/>
          </a:p>
          <a:p>
            <a:pPr marL="0" lvl="0" indent="0">
              <a:spcBef>
                <a:spcPts val="0"/>
              </a:spcBef>
              <a:buNone/>
            </a:pPr>
            <a:r>
              <a:rPr lang="bg-BG" dirty="0" smtClean="0"/>
              <a:t> </a:t>
            </a:r>
            <a:r>
              <a:rPr lang="bg-BG" dirty="0" err="1" smtClean="0"/>
              <a:t>Један</a:t>
            </a:r>
            <a:r>
              <a:rPr lang="bg-BG" dirty="0" smtClean="0"/>
              <a:t> </a:t>
            </a:r>
            <a:r>
              <a:rPr lang="bg-BG" dirty="0"/>
              <a:t>или </a:t>
            </a:r>
            <a:r>
              <a:rPr lang="bg-BG" dirty="0" err="1"/>
              <a:t>више</a:t>
            </a:r>
            <a:r>
              <a:rPr lang="bg-BG" dirty="0"/>
              <a:t> </a:t>
            </a:r>
            <a:r>
              <a:rPr lang="bg-BG" dirty="0" err="1"/>
              <a:t>узорака</a:t>
            </a:r>
            <a:r>
              <a:rPr lang="bg-BG" dirty="0"/>
              <a:t> </a:t>
            </a:r>
            <a:r>
              <a:rPr lang="bg-BG" dirty="0" err="1"/>
              <a:t>желучане</a:t>
            </a:r>
            <a:r>
              <a:rPr lang="bg-BG" dirty="0"/>
              <a:t> </a:t>
            </a:r>
            <a:r>
              <a:rPr lang="bg-BG" dirty="0" err="1"/>
              <a:t>биопсије</a:t>
            </a:r>
            <a:r>
              <a:rPr lang="bg-BG" dirty="0"/>
              <a:t> </a:t>
            </a:r>
            <a:r>
              <a:rPr lang="bg-BG" dirty="0" err="1"/>
              <a:t>ставља</a:t>
            </a:r>
            <a:r>
              <a:rPr lang="bg-BG" dirty="0"/>
              <a:t> се у </a:t>
            </a:r>
            <a:r>
              <a:rPr lang="bg-BG" dirty="0" err="1"/>
              <a:t>комплет</a:t>
            </a:r>
            <a:r>
              <a:rPr lang="bg-BG" dirty="0"/>
              <a:t> за </a:t>
            </a:r>
            <a:r>
              <a:rPr lang="bg-BG" dirty="0" err="1"/>
              <a:t>брзи</a:t>
            </a:r>
            <a:r>
              <a:rPr lang="bg-BG" dirty="0"/>
              <a:t> тест за </a:t>
            </a:r>
            <a:r>
              <a:rPr lang="bg-BG" dirty="0" err="1"/>
              <a:t>уреазу</a:t>
            </a:r>
            <a:r>
              <a:rPr lang="bg-BG" dirty="0"/>
              <a:t>. Ако </a:t>
            </a:r>
            <a:r>
              <a:rPr lang="bg-BG" dirty="0" err="1"/>
              <a:t>је</a:t>
            </a:r>
            <a:r>
              <a:rPr lang="bg-BG" dirty="0"/>
              <a:t> </a:t>
            </a:r>
            <a:r>
              <a:rPr lang="bg-BG" dirty="0" err="1"/>
              <a:t>присутан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, </a:t>
            </a:r>
            <a:r>
              <a:rPr lang="bg-BG" dirty="0" err="1"/>
              <a:t>бактеријска</a:t>
            </a:r>
            <a:r>
              <a:rPr lang="bg-BG" dirty="0"/>
              <a:t> </a:t>
            </a:r>
            <a:r>
              <a:rPr lang="bg-BG" dirty="0" err="1"/>
              <a:t>уреаза</a:t>
            </a:r>
            <a:r>
              <a:rPr lang="bg-BG" dirty="0"/>
              <a:t> </a:t>
            </a:r>
            <a:r>
              <a:rPr lang="bg-BG" dirty="0" err="1"/>
              <a:t>претвара</a:t>
            </a:r>
            <a:r>
              <a:rPr lang="bg-BG" dirty="0"/>
              <a:t> </a:t>
            </a:r>
            <a:r>
              <a:rPr lang="bg-BG" dirty="0" err="1"/>
              <a:t>уреу</a:t>
            </a:r>
            <a:r>
              <a:rPr lang="bg-BG" dirty="0"/>
              <a:t> у </a:t>
            </a:r>
            <a:r>
              <a:rPr lang="bg-BG" dirty="0" err="1"/>
              <a:t>амонијак</a:t>
            </a:r>
            <a:r>
              <a:rPr lang="bg-BG" dirty="0"/>
              <a:t>, </a:t>
            </a:r>
            <a:r>
              <a:rPr lang="bg-BG" dirty="0" err="1"/>
              <a:t>што</a:t>
            </a:r>
            <a:r>
              <a:rPr lang="bg-BG" dirty="0"/>
              <a:t> </a:t>
            </a:r>
            <a:r>
              <a:rPr lang="bg-BG" dirty="0" err="1"/>
              <a:t>мења</a:t>
            </a:r>
            <a:r>
              <a:rPr lang="bg-BG" dirty="0"/>
              <a:t> </a:t>
            </a:r>
            <a:r>
              <a:rPr lang="bg-BG" dirty="0" err="1"/>
              <a:t>пХ</a:t>
            </a:r>
            <a:r>
              <a:rPr lang="bg-BG" dirty="0"/>
              <a:t>, </a:t>
            </a:r>
            <a:r>
              <a:rPr lang="bg-BG" dirty="0" err="1"/>
              <a:t>што</a:t>
            </a:r>
            <a:r>
              <a:rPr lang="bg-BG" dirty="0"/>
              <a:t> </a:t>
            </a:r>
            <a:r>
              <a:rPr lang="bg-BG" dirty="0" err="1"/>
              <a:t>резултира</a:t>
            </a:r>
            <a:r>
              <a:rPr lang="bg-BG" dirty="0"/>
              <a:t> </a:t>
            </a:r>
            <a:r>
              <a:rPr lang="bg-BG" dirty="0" err="1"/>
              <a:t>променом</a:t>
            </a:r>
            <a:r>
              <a:rPr lang="bg-BG" dirty="0"/>
              <a:t> </a:t>
            </a:r>
            <a:r>
              <a:rPr lang="bg-BG" dirty="0" err="1"/>
              <a:t>боје.Тестови</a:t>
            </a:r>
            <a:r>
              <a:rPr lang="bg-BG" dirty="0"/>
              <a:t> </a:t>
            </a:r>
            <a:r>
              <a:rPr lang="bg-BG" dirty="0" err="1"/>
              <a:t>даха</a:t>
            </a:r>
            <a:r>
              <a:rPr lang="bg-BG" dirty="0"/>
              <a:t> </a:t>
            </a:r>
            <a:r>
              <a:rPr lang="bg-BG" dirty="0" err="1"/>
              <a:t>уреа</a:t>
            </a:r>
            <a:r>
              <a:rPr lang="bg-BG" dirty="0"/>
              <a:t> </a:t>
            </a:r>
            <a:r>
              <a:rPr lang="bg-BG" dirty="0" err="1"/>
              <a:t>откривају</a:t>
            </a:r>
            <a:r>
              <a:rPr lang="bg-BG" dirty="0"/>
              <a:t> </a:t>
            </a:r>
            <a:r>
              <a:rPr lang="bg-BG" dirty="0" err="1"/>
              <a:t>активну</a:t>
            </a:r>
            <a:r>
              <a:rPr lang="bg-BG" dirty="0"/>
              <a:t> </a:t>
            </a:r>
            <a:r>
              <a:rPr lang="bg-BG" dirty="0" err="1"/>
              <a:t>инфекцију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</a:t>
            </a:r>
            <a:r>
              <a:rPr lang="bg-BG" dirty="0" err="1"/>
              <a:t>испитивањем</a:t>
            </a:r>
            <a:r>
              <a:rPr lang="bg-BG" dirty="0"/>
              <a:t> </a:t>
            </a:r>
            <a:r>
              <a:rPr lang="bg-BG" dirty="0" err="1"/>
              <a:t>ензимске</a:t>
            </a:r>
            <a:r>
              <a:rPr lang="bg-BG" dirty="0"/>
              <a:t> активности </a:t>
            </a:r>
            <a:r>
              <a:rPr lang="bg-BG" dirty="0" err="1"/>
              <a:t>бактеријске</a:t>
            </a:r>
            <a:r>
              <a:rPr lang="bg-BG" dirty="0"/>
              <a:t> </a:t>
            </a:r>
            <a:r>
              <a:rPr lang="bg-BG" dirty="0" err="1"/>
              <a:t>уреазе</a:t>
            </a:r>
            <a:r>
              <a:rPr lang="bg-BG" dirty="0"/>
              <a:t>. У </a:t>
            </a:r>
            <a:r>
              <a:rPr lang="bg-BG" dirty="0" err="1"/>
              <a:t>присуству</a:t>
            </a:r>
            <a:r>
              <a:rPr lang="bg-BG" dirty="0"/>
              <a:t> </a:t>
            </a:r>
            <a:r>
              <a:rPr lang="bg-BG" dirty="0" err="1"/>
              <a:t>уреазе</a:t>
            </a:r>
            <a:r>
              <a:rPr lang="bg-BG" dirty="0"/>
              <a:t> </a:t>
            </a:r>
            <a:r>
              <a:rPr lang="bg-BG" dirty="0" err="1"/>
              <a:t>коју</a:t>
            </a:r>
            <a:r>
              <a:rPr lang="bg-BG" dirty="0"/>
              <a:t> </a:t>
            </a:r>
            <a:r>
              <a:rPr lang="bg-BG" dirty="0" err="1"/>
              <a:t>производи</a:t>
            </a:r>
            <a:r>
              <a:rPr lang="bg-BG" dirty="0"/>
              <a:t>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, у </a:t>
            </a:r>
            <a:r>
              <a:rPr lang="bg-BG" dirty="0" err="1"/>
              <a:t>желуцу</a:t>
            </a:r>
            <a:r>
              <a:rPr lang="bg-BG" dirty="0"/>
              <a:t> се </a:t>
            </a:r>
            <a:r>
              <a:rPr lang="bg-BG" dirty="0" err="1"/>
              <a:t>производи</a:t>
            </a:r>
            <a:r>
              <a:rPr lang="bg-BG" dirty="0"/>
              <a:t> </a:t>
            </a:r>
            <a:r>
              <a:rPr lang="bg-BG" dirty="0" err="1"/>
              <a:t>обележени</a:t>
            </a:r>
            <a:r>
              <a:rPr lang="bg-BG" dirty="0"/>
              <a:t> </a:t>
            </a:r>
            <a:r>
              <a:rPr lang="bg-BG" dirty="0" err="1"/>
              <a:t>угљен</a:t>
            </a:r>
            <a:r>
              <a:rPr lang="bg-BG" dirty="0"/>
              <a:t>-диоксид (</a:t>
            </a:r>
            <a:r>
              <a:rPr lang="bg-BG" dirty="0" err="1"/>
              <a:t>тешки</a:t>
            </a:r>
            <a:r>
              <a:rPr lang="bg-BG" dirty="0"/>
              <a:t> изотоп, угљеник-13 или радиоактивни изотоп, угљеник-14), </a:t>
            </a:r>
            <a:r>
              <a:rPr lang="bg-BG" dirty="0" err="1"/>
              <a:t>који</a:t>
            </a:r>
            <a:r>
              <a:rPr lang="bg-BG" dirty="0"/>
              <a:t> се </a:t>
            </a:r>
            <a:r>
              <a:rPr lang="bg-BG" dirty="0" err="1"/>
              <a:t>апсорбује</a:t>
            </a:r>
            <a:r>
              <a:rPr lang="bg-BG" dirty="0"/>
              <a:t> у </a:t>
            </a:r>
            <a:r>
              <a:rPr lang="bg-BG" dirty="0" err="1"/>
              <a:t>крвоток</a:t>
            </a:r>
            <a:r>
              <a:rPr lang="bg-BG" dirty="0"/>
              <a:t>, </a:t>
            </a:r>
            <a:r>
              <a:rPr lang="bg-BG" dirty="0" err="1"/>
              <a:t>дифундира</a:t>
            </a:r>
            <a:r>
              <a:rPr lang="bg-BG" dirty="0"/>
              <a:t> у </a:t>
            </a:r>
            <a:r>
              <a:rPr lang="bg-BG" dirty="0" err="1"/>
              <a:t>плућа</a:t>
            </a:r>
            <a:r>
              <a:rPr lang="bg-BG" dirty="0"/>
              <a:t> и </a:t>
            </a:r>
            <a:r>
              <a:rPr lang="bg-BG" dirty="0" err="1"/>
              <a:t>издише</a:t>
            </a:r>
            <a:r>
              <a:rPr lang="bg-BG" dirty="0" smtClean="0"/>
              <a:t>.</a:t>
            </a: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endParaRPr lang="hr-HR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bg-BG" dirty="0" smtClean="0"/>
              <a:t>Антитела </a:t>
            </a:r>
            <a:r>
              <a:rPr lang="bg-BG" dirty="0"/>
              <a:t>(</a:t>
            </a:r>
            <a:r>
              <a:rPr lang="bg-BG" dirty="0" err="1"/>
              <a:t>имуноглобулин</a:t>
            </a:r>
            <a:r>
              <a:rPr lang="bg-BG" dirty="0"/>
              <a:t> </a:t>
            </a:r>
            <a:r>
              <a:rPr lang="bg-BG" dirty="0" err="1"/>
              <a:t>Г</a:t>
            </a:r>
            <a:r>
              <a:rPr lang="bg-BG" dirty="0"/>
              <a:t> [</a:t>
            </a:r>
            <a:r>
              <a:rPr lang="bg-BG" dirty="0" err="1"/>
              <a:t>ИгГ</a:t>
            </a:r>
            <a:r>
              <a:rPr lang="bg-BG" dirty="0"/>
              <a:t>]) на </a:t>
            </a:r>
            <a:r>
              <a:rPr lang="bg-BG" dirty="0" err="1"/>
              <a:t>Х</a:t>
            </a:r>
            <a:r>
              <a:rPr lang="bg-BG" dirty="0"/>
              <a:t> </a:t>
            </a:r>
            <a:r>
              <a:rPr lang="bg-BG" dirty="0" err="1"/>
              <a:t>пилори</a:t>
            </a:r>
            <a:r>
              <a:rPr lang="bg-BG" dirty="0"/>
              <a:t> </a:t>
            </a:r>
            <a:r>
              <a:rPr lang="bg-BG" dirty="0" err="1"/>
              <a:t>могу</a:t>
            </a:r>
            <a:r>
              <a:rPr lang="bg-BG" dirty="0"/>
              <a:t> се </a:t>
            </a:r>
            <a:r>
              <a:rPr lang="bg-BG" dirty="0" err="1"/>
              <a:t>мерити</a:t>
            </a:r>
            <a:r>
              <a:rPr lang="bg-BG" dirty="0"/>
              <a:t> у </a:t>
            </a:r>
            <a:r>
              <a:rPr lang="bg-BG" dirty="0" err="1"/>
              <a:t>серуму</a:t>
            </a:r>
            <a:r>
              <a:rPr lang="bg-BG" dirty="0"/>
              <a:t>, плазми или </a:t>
            </a:r>
            <a:r>
              <a:rPr lang="bg-BG" dirty="0" err="1"/>
              <a:t>пуној</a:t>
            </a:r>
            <a:r>
              <a:rPr lang="bg-BG" dirty="0"/>
              <a:t> </a:t>
            </a:r>
            <a:r>
              <a:rPr lang="bg-BG" dirty="0" err="1"/>
              <a:t>крви</a:t>
            </a:r>
            <a:r>
              <a:rPr lang="bg-BG" dirty="0"/>
              <a:t>. Резултати тестова </a:t>
            </a:r>
            <a:r>
              <a:rPr lang="bg-BG" dirty="0" err="1"/>
              <a:t>пуне</a:t>
            </a:r>
            <a:r>
              <a:rPr lang="bg-BG" dirty="0"/>
              <a:t> </a:t>
            </a:r>
            <a:r>
              <a:rPr lang="bg-BG" dirty="0" err="1"/>
              <a:t>крви</a:t>
            </a:r>
            <a:r>
              <a:rPr lang="bg-BG" dirty="0"/>
              <a:t> </a:t>
            </a:r>
            <a:r>
              <a:rPr lang="bg-BG" dirty="0" err="1"/>
              <a:t>добијени</a:t>
            </a:r>
            <a:r>
              <a:rPr lang="bg-BG" dirty="0"/>
              <a:t> на </a:t>
            </a:r>
            <a:r>
              <a:rPr lang="bg-BG" dirty="0" err="1"/>
              <a:t>штапићима</a:t>
            </a:r>
            <a:r>
              <a:rPr lang="bg-BG" dirty="0"/>
              <a:t> </a:t>
            </a:r>
            <a:r>
              <a:rPr lang="bg-BG" dirty="0" err="1"/>
              <a:t>прстију</a:t>
            </a:r>
            <a:r>
              <a:rPr lang="bg-BG" dirty="0"/>
              <a:t> </a:t>
            </a:r>
            <a:r>
              <a:rPr lang="bg-BG" dirty="0" err="1"/>
              <a:t>су</a:t>
            </a:r>
            <a:r>
              <a:rPr lang="bg-BG" dirty="0"/>
              <a:t> </a:t>
            </a:r>
            <a:r>
              <a:rPr lang="bg-BG" dirty="0" err="1"/>
              <a:t>мање</a:t>
            </a:r>
            <a:r>
              <a:rPr lang="bg-BG" dirty="0"/>
              <a:t> </a:t>
            </a:r>
            <a:r>
              <a:rPr lang="bg-BG" dirty="0" err="1"/>
              <a:t>поуздани</a:t>
            </a:r>
            <a:r>
              <a:rPr lang="bg-BG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44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652"/>
    </mc:Choice>
    <mc:Fallback xmlns="">
      <p:transition spd="slow" advTm="10565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Терапија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обухвата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мпиријску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антисекреторну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терапију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емпиријску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троструку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терапију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инфекцијом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Х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Ендоскопија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потребна да би се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документовало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зарастање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чира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желуцу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да би се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искључио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Ца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желуца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Ово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изводи 6-8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недеља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након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почетне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дијагнозе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чир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желуцу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Документација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излечења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Х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неинвазивним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тестом,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тест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даха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урее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тест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фекалног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антигена,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прикладна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код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компликованим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улкусом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обзиром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тренутно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разумевање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патогенезе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чир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желу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ц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већина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чир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желуцу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успешно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лечи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излечењем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Х.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инфекције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/ или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избегавањем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нестероидних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антиинфламаторних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средстава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(НСАИЛ), уз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одговарајућу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употребу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антисекреторне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терапије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2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615"/>
    </mc:Choice>
    <mc:Fallback xmlns="">
      <p:transition spd="slow" advTm="8061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Ш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еме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троструке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терапије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засноване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за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састоје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ППИ,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амоксицилина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кларитромицина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током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7-14 дана.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Чини се да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дуже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трајање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лечења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(14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д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наспрам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7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д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ефикасније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тренутно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препоручени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третман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Амоксицилин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треба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заменити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метронидазолом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код пеницилин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алергичних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само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због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велике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стопе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резистенције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метронидазол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Код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са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компликованим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улкусима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изазваним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препоручује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лечење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ППИ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преко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14-д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ана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антибиотика и до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потврде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ерадикације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661"/>
    </mc:Choice>
    <mc:Fallback xmlns="">
      <p:transition spd="slow" advTm="5966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Циљеви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фармакотерапије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искорењивање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инфекције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смањење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морбидитета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спречавање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компликација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пептичним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чиром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sz="2400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Супресија</a:t>
            </a:r>
            <a:r>
              <a:rPr lang="mr-IN" sz="24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киселине</a:t>
            </a:r>
            <a:r>
              <a:rPr lang="mr-IN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општи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фармаколошки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принцип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медицинског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лечења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акутног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крварења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из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пептичног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чира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користећи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антагонисте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рецептора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хистамин-2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инхибиторе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протонске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пумп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sz="2400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Укидање</a:t>
            </a:r>
            <a:r>
              <a:rPr lang="mr-IN" sz="24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НСАИЛ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најважније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ако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клинички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изводљиво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Пацијентима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морају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наставе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применом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НСАИЛ,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препоручује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одржавање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ППИ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ради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спречавања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рецидива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чак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након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ерадикације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пилори.Препоручена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примарна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терапија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инфекцију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пилори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трострука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терапија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заснована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инхибитору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протонске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пумпе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(ППИ). 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Третман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одржавања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антисекреторним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лековима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. Х2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блокатори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, ППИ)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током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1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године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индициран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високо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ризичних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94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21"/>
    </mc:Choice>
    <mc:Fallback xmlns="">
      <p:transition spd="slow" advTm="5722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Примарна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превенција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чирева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изазваних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НСАИ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Л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укључује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избегавање</a:t>
            </a:r>
            <a:r>
              <a:rPr lang="mr-IN" sz="2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непотребне</a:t>
            </a:r>
            <a:r>
              <a:rPr lang="mr-IN" sz="2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употребе</a:t>
            </a:r>
            <a:r>
              <a:rPr lang="mr-IN" sz="2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НСАИ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Л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mr-IN" sz="28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употребу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ацетаминофена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неацетилираних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салицилата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када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то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могуће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употребу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најниже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ефикасне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дозе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НСАИ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Л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mr-IN" sz="28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прелазак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мање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err="1">
                <a:latin typeface="Times New Roman" charset="0"/>
                <a:ea typeface="Times New Roman" charset="0"/>
                <a:cs typeface="Times New Roman" charset="0"/>
              </a:rPr>
              <a:t>токсичне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НСАИ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Л</a:t>
            </a:r>
            <a:r>
              <a:rPr lang="mr-IN" sz="2800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mr-IN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ове</a:t>
            </a:r>
            <a:r>
              <a:rPr lang="mr-IN" sz="2800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3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61"/>
    </mc:Choice>
    <mc:Fallback xmlns="">
      <p:transition spd="slow" advTm="4236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Кронова</a:t>
            </a:r>
            <a:r>
              <a:rPr lang="en-US" dirty="0" smtClean="0"/>
              <a:t> </a:t>
            </a:r>
            <a:r>
              <a:rPr lang="en-US" dirty="0" err="1" smtClean="0"/>
              <a:t>болест</a:t>
            </a:r>
            <a:r>
              <a:rPr lang="en-US" dirty="0" smtClean="0"/>
              <a:t>- Mb Crohn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Приказ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пацијента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3.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Жена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36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година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ради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трговини</a:t>
            </a:r>
            <a:endParaRPr lang="en-U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Малаксала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брзо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замара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безвољна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смањен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апетит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болови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десне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стране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стомака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губитак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телесној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тежини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осећај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ломи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температура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дужи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временски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период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уназад-неколико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месеци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8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32"/>
    </mc:Choice>
    <mc:Fallback xmlns="">
      <p:transition spd="slow" advTm="5263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x-none" sz="5100" dirty="0">
                <a:latin typeface="Times New Roman" charset="0"/>
                <a:ea typeface="Times New Roman" charset="0"/>
                <a:cs typeface="Times New Roman" charset="0"/>
              </a:rPr>
              <a:t>Анамнеза по системима: </a:t>
            </a:r>
            <a:endParaRPr lang="hr-HR" sz="51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endParaRPr lang="x-none" sz="51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Га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троинтестинални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нормалан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акт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гутања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мучнину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повраћање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болове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 трбуху,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промену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боје столице,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поремећај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ритма цревног пражњења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Губитак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телесној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тежини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око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2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кг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дана</a:t>
            </a:r>
            <a:endParaRPr lang="x-none" sz="4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Кардиоваскуларни: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осећа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лупање и прескакање срца,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бол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 грудима, замарање при напору, гушење, отицање потколеница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Респираторни: негира секрецију из носа, гушење, свирање у грудима,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Ендокрини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смањен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апетит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негирав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појачано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жеђање, чешће мокрење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Хематопоезни: негира појаву модрица по кожи, температуру, увећане жлезде, ноћно презнојавање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Локомоторни: негира болове и отоке у зглобовима и мишићима, отежано кретање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Нервни систем: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добар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сан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добар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вид и слух.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Урогенитални: негира болове у слабинама и доњем делу трбуха,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нормално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мокри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тегобе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при мокрењу.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8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81"/>
    </mc:Choice>
    <mc:Fallback xmlns="">
      <p:transition spd="slow" advTm="4128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9433048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Лична анамнеза: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хроничне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Породична анамнеза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мајка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хипертоничар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Социо-епидемиолошки статус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не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пушач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конзумира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алкохол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пића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2400" dirty="0" smtClean="0">
                <a:latin typeface="Times New Roman" charset="0"/>
                <a:ea typeface="Times New Roman" charset="0"/>
                <a:cs typeface="Times New Roman" charset="0"/>
              </a:rPr>
              <a:t>негира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алергију на лекове и храну.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39"/>
    </mc:Choice>
    <mc:Fallback xmlns="">
      <p:transition spd="slow" advTm="2833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Приказ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пацијента</a:t>
            </a: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Мушкарац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55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година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>
                <a:latin typeface="Times New Roman" charset="0"/>
                <a:ea typeface="Times New Roman" charset="0"/>
                <a:cs typeface="Times New Roman" charset="0"/>
              </a:rPr>
              <a:t>професионални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фотограф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:,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осећај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печења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грлу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иза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грудне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кости,узнемирен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нервозан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скокови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Месецима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уназад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остао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без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посла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Интезитет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временом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појачава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Највише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вечерњим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часовима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када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лежећем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положају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када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спава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Раније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није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имао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сличних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18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69"/>
    </mc:Choice>
    <mc:Fallback xmlns="">
      <p:transition spd="slow" advTm="69169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958263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x-none" sz="1800" b="1" dirty="0" smtClean="0">
              <a:latin typeface="Palatino Linotype" pitchFamily="18" charset="0"/>
            </a:endParaRP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Болесни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ца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 је свесн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оријентисан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суб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фебрилн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еупноичан,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бледе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пребојености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коже и видљивих слузнокожа, средње остеомускуларне грађе и ухрањености, без знакова за периферну лимфаденопатију и хеморагијски синдром.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глави и врату уредан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грудном кошу уредан, аускултаторним прегледом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нормалан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дисајни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звук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налаз на срцу уредан.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Абдомен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равни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 грудног коша, мек, лако палпаторно болно осетљив у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десном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доњем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квадранту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Локомоторни систем: без отока, деформитета и варикозитета потколеница.</a:t>
            </a:r>
          </a:p>
          <a:p>
            <a:endParaRPr lang="x-none" sz="18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680795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x-none" sz="2800" b="1" dirty="0">
                <a:latin typeface="Times New Roman" charset="0"/>
                <a:ea typeface="Times New Roman" charset="0"/>
                <a:cs typeface="Times New Roman" charset="0"/>
              </a:rPr>
              <a:t>Status praesens</a:t>
            </a:r>
          </a:p>
          <a:p>
            <a:pPr lvl="0" algn="ctr">
              <a:spcBef>
                <a:spcPct val="0"/>
              </a:spcBef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21108"/>
      </p:ext>
    </p:extLst>
  </p:cSld>
  <p:clrMapOvr>
    <a:masterClrMapping/>
  </p:clrMapOvr>
  <p:transition advTm="3484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шта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обратити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пажњу</a:t>
            </a: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Грчевити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доњи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десни квадрант или 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пери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умбиликални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бол,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се често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ублажава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дефекацијом</a:t>
            </a:r>
            <a:r>
              <a:rPr lang="hr-HR" sz="2800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Продужена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дијареја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са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пратећим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губитком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тежине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синдромима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малапсорпције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Ако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захваћено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дебело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црево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дијареја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може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садржавати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крв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, слуз и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гној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Ниска 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температура и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осећај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општег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умора и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малаксалости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39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699"/>
    </mc:Choice>
    <mc:Fallback xmlns="">
      <p:transition spd="slow" advTm="63699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Диференцијална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дијагноза</a:t>
            </a:r>
            <a:r>
              <a:rPr lang="hr-HR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hr-HR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Кронова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болест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наспрам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улцерозног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колитиса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Инфективна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болест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Колитис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изазван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лековима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Дивертикуларна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болест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Исхемијске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промене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94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02"/>
    </mc:Choice>
    <mc:Fallback xmlns="">
      <p:transition spd="slow" advTm="36802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Крон</a:t>
            </a:r>
            <a:r>
              <a:rPr lang="en-US" dirty="0" smtClean="0"/>
              <a:t> </a:t>
            </a:r>
            <a:r>
              <a:rPr lang="en-US" dirty="0" err="1" smtClean="0"/>
              <a:t>вс</a:t>
            </a:r>
            <a:r>
              <a:rPr lang="en-US" dirty="0" smtClean="0"/>
              <a:t> УК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Разлика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између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стања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важна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оба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повећавају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ризик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развоја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аденокарцинома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ризик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већи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хируршка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интервенција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боље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толерише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КБ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hr-HR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раније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речено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постоји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већи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ризик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рецидива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настанка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улцерација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пукотина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стварања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фистуле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Главне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карактеристике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КБ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hr-HR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одвајају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укључују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присуство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прескочених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лезија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гранулома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трансмуралне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упале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фисура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/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захваћеност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било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дела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гастроинтестиналног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тракта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углавном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ограничен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дебело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црево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966"/>
    </mc:Choice>
    <mc:Fallback xmlns="">
      <p:transition spd="slow" advTm="141966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Ендоскопија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попут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колоноскопије</a:t>
            </a:r>
            <a:r>
              <a:rPr lang="bg-B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сигмоидоскопије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):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Током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овог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поступка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флексибилна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осветљена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цев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звана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ендоскоп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убацује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у ректум 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користи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за преглед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унутрашњости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ректума 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дебелог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Колоноскопија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показује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већи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део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дебелог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него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то чини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сигмоидоскопија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Мали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узорак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ткива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може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узети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за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тестирање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-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биопсију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Горња</a:t>
            </a:r>
            <a:r>
              <a:rPr lang="bg-BG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ендоскопија</a:t>
            </a:r>
            <a:r>
              <a:rPr lang="bg-B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такође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може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користити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за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гледање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низ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једњак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, у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стомак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први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део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танког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дуоденум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Ендоскопија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капсуле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користи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таблету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камером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прогута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 снима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танко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црево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ККС: 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лекар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ће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потражити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знакове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анемије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високог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броја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белих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крвних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зрнаца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могу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указивати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упалу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инфекцију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негде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у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телу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Рендген</a:t>
            </a:r>
            <a:r>
              <a:rPr lang="bg-BG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баријума</a:t>
            </a:r>
            <a:r>
              <a:rPr lang="bg-B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баријумска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клистир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):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Рендген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често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узима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или за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горње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или за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доње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Баријум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пресвлачи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слузницу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танког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дебелог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црева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приказује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бело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на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рендгенском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снимку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Ова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карактеристика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омогућава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лекарима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да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виде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било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какве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абнормалности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bg-BG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ЦТ </a:t>
            </a:r>
            <a:r>
              <a:rPr lang="bg-B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тестови и </a:t>
            </a:r>
            <a:r>
              <a:rPr lang="bg-BG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МР</a:t>
            </a:r>
            <a:r>
              <a:rPr lang="hr-HR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снимљени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са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оралним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контрастом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други тестови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користе</a:t>
            </a:r>
            <a:r>
              <a:rPr lang="bg-BG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8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801"/>
    </mc:Choice>
    <mc:Fallback xmlns="">
      <p:transition spd="slow" advTm="9380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Постоји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неколико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врста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лекова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користе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за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лечење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bg-BG" dirty="0" err="1" smtClean="0">
                <a:latin typeface="Times New Roman" charset="0"/>
                <a:ea typeface="Times New Roman" charset="0"/>
                <a:cs typeface="Times New Roman" charset="0"/>
              </a:rPr>
              <a:t>ронове</a:t>
            </a:r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болести.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Први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корак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обично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укључује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смањење</a:t>
            </a:r>
            <a:r>
              <a:rPr lang="bg-B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упале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Многи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људи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се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прво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latin typeface="Times New Roman" charset="0"/>
                <a:ea typeface="Times New Roman" charset="0"/>
                <a:cs typeface="Times New Roman" charset="0"/>
              </a:rPr>
              <a:t>лече</a:t>
            </a:r>
            <a:r>
              <a:rPr lang="bg-BG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сулфасалазином</a:t>
            </a:r>
            <a:endParaRPr lang="en-US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6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96"/>
    </mc:Choice>
    <mc:Fallback xmlns="">
      <p:transition spd="slow" advTm="28196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Ако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особа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реагује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сулфасалазин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лекар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може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прописати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друге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врсте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лекова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садрже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Кортикостероиди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напр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преднизона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друга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класа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лекова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смањују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упале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hr-HR" dirty="0" err="1">
                <a:latin typeface="Times New Roman" charset="0"/>
                <a:ea typeface="Times New Roman" charset="0"/>
                <a:cs typeface="Times New Roman" charset="0"/>
              </a:rPr>
              <a:t>П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рописати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почетну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велику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дозу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преднизона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болест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врло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активна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Доза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затим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смањује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Проблем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кортикостероида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велики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број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могућих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нежељених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ефеката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-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неки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озбиљни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-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већа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осетљивост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инфекције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чир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желуцу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hr-HR" dirty="0" err="1">
                <a:latin typeface="Times New Roman" charset="0"/>
                <a:ea typeface="Times New Roman" charset="0"/>
                <a:cs typeface="Times New Roman" charset="0"/>
              </a:rPr>
              <a:t>Б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такође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може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лечити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лековима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спречавају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систем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изазове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упалу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Имуномодулатори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мењају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начин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понашања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имунолошког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система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Имуносупресиви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смањују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активност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система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Имуностимулатори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повећавају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активност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75"/>
    </mc:Choice>
    <mc:Fallback xmlns="">
      <p:transition spd="slow" advTm="60475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Биолошки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лекови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што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инфликсимаб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Remicade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често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преписују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када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особа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K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роновом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болешћу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реагује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стандардни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третман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Инфликимаб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антитело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везује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протеин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подстиче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упалу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фактор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туморске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некрозе-алфа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(ТНФ-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алфа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).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Остали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анти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-ТНФ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лекови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адалимумаб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hr-HR" dirty="0" err="1" smtClean="0">
                <a:latin typeface="Times New Roman" charset="0"/>
                <a:ea typeface="Times New Roman" charset="0"/>
                <a:cs typeface="Times New Roman" charset="0"/>
              </a:rPr>
              <a:t>Humira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)…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6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68"/>
    </mc:Choice>
    <mc:Fallback xmlns="">
      <p:transition spd="slow" advTm="56568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Хвала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пажњи</a:t>
            </a: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3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64"/>
    </mc:Choice>
    <mc:Fallback xmlns="">
      <p:transition spd="slow" advTm="656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x-none" sz="5100" dirty="0">
                <a:latin typeface="Times New Roman" charset="0"/>
                <a:ea typeface="Times New Roman" charset="0"/>
                <a:cs typeface="Times New Roman" charset="0"/>
              </a:rPr>
              <a:t>Анамнеза по системима: </a:t>
            </a:r>
            <a:endParaRPr lang="hr-HR" sz="51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endParaRPr lang="x-none" sz="51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Га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троинтестинални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отежано </a:t>
            </a:r>
            <a:r>
              <a:rPr lang="hr-HR" sz="4200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болно гутање,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понекад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мучнину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повраћање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, наводи осећај печења иза грудне кости, негира болове у трбуху, промену боје столице, поремећај ритма цревног пражњења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Губитак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телесној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тежини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око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5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кг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3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месеца</a:t>
            </a:r>
            <a:endParaRPr lang="x-none" sz="4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Кардиоваскуларни: негира лупање и прескакање срца, бол у грудима, замарање при напору, гушење, отицање потколеница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Респираторни: негира секрецију из носа, гушење, свирање у грудима, наводи повремен кашаљ, искашљавање жућкастог испљувка обично ујутру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Ендокрини: 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негира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повећан апетит, појачано жеђање, чешће мокрење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Хематопоезни: негира појаву модрица по кожи, температуру, увећане жлезде, ноћно презнојавање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Локомоторни: негира болове и отоке у зглобовима и мишићима, отежано кретање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Нервни систем: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добар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сан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добар вид и слух.</a:t>
            </a:r>
          </a:p>
          <a:p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Урогенитални: негира болове у слабинама и доњем делу трбуха,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нормално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мокри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негира</a:t>
            </a:r>
            <a:r>
              <a:rPr lang="hr-HR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4200" dirty="0" err="1" smtClean="0">
                <a:latin typeface="Times New Roman" charset="0"/>
                <a:ea typeface="Times New Roman" charset="0"/>
                <a:cs typeface="Times New Roman" charset="0"/>
              </a:rPr>
              <a:t>тегобе</a:t>
            </a:r>
            <a:r>
              <a:rPr lang="x-none" sz="4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4200" dirty="0">
                <a:latin typeface="Times New Roman" charset="0"/>
                <a:ea typeface="Times New Roman" charset="0"/>
                <a:cs typeface="Times New Roman" charset="0"/>
              </a:rPr>
              <a:t>при мокрењу.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74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490"/>
    </mc:Choice>
    <mc:Fallback xmlns="">
      <p:transition spd="slow" advTm="11949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9433048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Лична анамнеза: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лечи се од артеријске хипертензије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хиперлипопротеинемије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Породична анамнеза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позитиван хередитет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за кардиоваскуларне болести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отац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дијабетичар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ОАД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None/>
            </a:pPr>
            <a:r>
              <a:rPr lang="x-none" sz="2400" b="1" dirty="0">
                <a:latin typeface="Times New Roman" charset="0"/>
                <a:ea typeface="Times New Roman" charset="0"/>
                <a:cs typeface="Times New Roman" charset="0"/>
              </a:rPr>
              <a:t>Социо-епидемиолошки статус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x-none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пушач,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редовно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 конзумира </a:t>
            </a:r>
            <a:r>
              <a:rPr lang="x-none" sz="2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алкохол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последњих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месеци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углавном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жестока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алкохолна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пића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, 5-10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чашица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ракије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>
                <a:latin typeface="Times New Roman" charset="0"/>
                <a:ea typeface="Times New Roman" charset="0"/>
                <a:cs typeface="Times New Roman" charset="0"/>
              </a:rPr>
              <a:t>дан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x-none" sz="2400" dirty="0">
                <a:latin typeface="Times New Roman" charset="0"/>
                <a:ea typeface="Times New Roman" charset="0"/>
                <a:cs typeface="Times New Roman" charset="0"/>
              </a:rPr>
              <a:t>негира алергију на лекове и храну.</a:t>
            </a:r>
            <a:r>
              <a:rPr lang="hr-HR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4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78"/>
    </mc:Choice>
    <mc:Fallback xmlns="">
      <p:transition spd="slow" advTm="6117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958263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x-none" sz="2600" b="1" dirty="0" smtClean="0">
                <a:latin typeface="Times New Roman" charset="0"/>
                <a:ea typeface="Times New Roman" charset="0"/>
                <a:cs typeface="Times New Roman" charset="0"/>
              </a:rPr>
              <a:t>Status praesens</a:t>
            </a:r>
          </a:p>
          <a:p>
            <a:pPr>
              <a:buNone/>
            </a:pPr>
            <a:endParaRPr lang="x-none" sz="1800" b="1" dirty="0" smtClean="0">
              <a:latin typeface="Palatino Linotype" pitchFamily="18" charset="0"/>
            </a:endParaRP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Болесник је свестан, оријентисан, афебрилан, еупноичан, нормоколорисане коже и видљивих слузнокожа, средње остеомускуларне грађе и ухрањености, без знакова за периферну лимфаденопатију и хеморагијски синдром.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глави и врату уредан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Налаз на грудном кошу уредан, аускултаторним прегледом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нормалан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дисајни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звук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, налаз на срцу уредан.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Абдомен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изнад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 грудног коша, мек, лако палпаторно болно осетљив у епига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тсијуму. </a:t>
            </a:r>
          </a:p>
          <a:p>
            <a:r>
              <a:rPr lang="x-none" sz="2800" dirty="0" smtClean="0">
                <a:latin typeface="Times New Roman" charset="0"/>
                <a:ea typeface="Times New Roman" charset="0"/>
                <a:cs typeface="Times New Roman" charset="0"/>
              </a:rPr>
              <a:t>Локомоторни систем: без отока, деформитета и варикозитета потколеница.</a:t>
            </a:r>
          </a:p>
          <a:p>
            <a:endParaRPr lang="x-none" sz="1800" dirty="0" smtClean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680795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hr-HR" sz="2800" dirty="0" err="1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зофагитис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791117"/>
      </p:ext>
    </p:extLst>
  </p:cSld>
  <p:clrMapOvr>
    <a:masterClrMapping/>
  </p:clrMapOvr>
  <p:transition advTm="3396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9433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Физички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преглед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обично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није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од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помоћи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потврђивању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дијагнозе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некомпликованог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езофагитиса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П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реглед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може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открити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друге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потенцијалне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изворе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болова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грудима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>
                <a:latin typeface="Times New Roman" charset="0"/>
                <a:ea typeface="Times New Roman" charset="0"/>
                <a:cs typeface="Times New Roman" charset="0"/>
              </a:rPr>
              <a:t>стомаку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hr-H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Испитајте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усну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sz="2400" dirty="0" err="1" smtClean="0">
                <a:latin typeface="Times New Roman" charset="0"/>
                <a:ea typeface="Times New Roman" charset="0"/>
                <a:cs typeface="Times New Roman" charset="0"/>
              </a:rPr>
              <a:t>шупљину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-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орална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кандидијаза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hr-HR" sz="2400" dirty="0" err="1" smtClean="0">
                <a:latin typeface="Times New Roman" charset="0"/>
                <a:ea typeface="Times New Roman" charset="0"/>
                <a:cs typeface="Times New Roman" charset="0"/>
              </a:rPr>
              <a:t>херпес</a:t>
            </a:r>
            <a:r>
              <a:rPr lang="mr-IN" sz="2400" dirty="0" smtClean="0">
                <a:latin typeface="Times New Roman" charset="0"/>
                <a:ea typeface="Times New Roman" charset="0"/>
                <a:cs typeface="Times New Roman" charset="0"/>
              </a:rPr>
              <a:t>……</a:t>
            </a:r>
            <a:r>
              <a:rPr lang="hr-HR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24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280"/>
    </mc:Choice>
    <mc:Fallback xmlns="">
      <p:transition spd="slow" advTm="9328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hr-HR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Потражите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знаке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имуносупресије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кожне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знаке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системских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нпр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Телангиектазије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склеродактилије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склеродермије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  <a:endParaRPr lang="hr-HR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Иако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би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присуство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херпес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лабиалиса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херпес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уснама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или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херпетичне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лезије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орофаринкса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требало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сугеришу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присуство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херпетичног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езофагитиса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одговарајућем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клиничком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окружењу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већина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истовремене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орофарингеалне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лезије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Штавише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неких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одинофагијом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оралним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херпесом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крају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утврди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има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dirty="0" err="1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андида</a:t>
            </a:r>
            <a:r>
              <a:rPr lang="hr-HR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езофагитис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Због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тога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присуство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других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херпетичних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лезија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није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тачно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предвиђање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херпес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езофагитиса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код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пацијената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са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mr-IN" dirty="0" err="1">
                <a:latin typeface="Times New Roman" charset="0"/>
                <a:ea typeface="Times New Roman" charset="0"/>
                <a:cs typeface="Times New Roman" charset="0"/>
              </a:rPr>
              <a:t>одинофагијом</a:t>
            </a:r>
            <a:r>
              <a:rPr lang="mr-IN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82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48"/>
    </mc:Choice>
    <mc:Fallback xmlns="">
      <p:transition spd="slow" advTm="4464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Диференцијална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latin typeface="Times New Roman" charset="0"/>
                <a:ea typeface="Times New Roman" charset="0"/>
                <a:cs typeface="Times New Roman" charset="0"/>
              </a:rPr>
              <a:t>дијагноза</a:t>
            </a:r>
            <a:endParaRPr lang="en-US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Стања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који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могу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опонашати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симптоме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езофагитиса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Коронарна </a:t>
            </a:r>
            <a:r>
              <a:rPr lang="bg-BG" sz="2800" dirty="0" err="1">
                <a:latin typeface="Times New Roman" charset="0"/>
                <a:ea typeface="Times New Roman" charset="0"/>
                <a:cs typeface="Times New Roman" charset="0"/>
              </a:rPr>
              <a:t>артеријска</a:t>
            </a:r>
            <a:r>
              <a:rPr lang="bg-BG" sz="2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болест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Перикардитис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Болести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орте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hr-HR" sz="2800" dirty="0" err="1">
                <a:latin typeface="Times New Roman" charset="0"/>
                <a:ea typeface="Times New Roman" charset="0"/>
                <a:cs typeface="Times New Roman" charset="0"/>
              </a:rPr>
              <a:t>Р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ефлуксна</a:t>
            </a: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 болест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bg-BG" sz="2800" dirty="0" smtClean="0">
                <a:latin typeface="Times New Roman" charset="0"/>
                <a:ea typeface="Times New Roman" charset="0"/>
                <a:cs typeface="Times New Roman" charset="0"/>
              </a:rPr>
              <a:t>Функционална </a:t>
            </a: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диспепсија</a:t>
            </a:r>
            <a:endParaRPr lang="hr-HR" sz="2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Wingdings" charset="2"/>
              <a:buChar char="Ø"/>
            </a:pPr>
            <a:r>
              <a:rPr lang="bg-BG" sz="2800" dirty="0" err="1" smtClean="0">
                <a:latin typeface="Times New Roman" charset="0"/>
                <a:ea typeface="Times New Roman" charset="0"/>
                <a:cs typeface="Times New Roman" charset="0"/>
              </a:rPr>
              <a:t>Стр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иктура</a:t>
            </a:r>
            <a:r>
              <a:rPr lang="hr-HR" sz="28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hr-HR" sz="2800" dirty="0" err="1" smtClean="0">
                <a:latin typeface="Times New Roman" charset="0"/>
                <a:ea typeface="Times New Roman" charset="0"/>
                <a:cs typeface="Times New Roman" charset="0"/>
              </a:rPr>
              <a:t>једњака</a:t>
            </a: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7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347"/>
    </mc:Choice>
    <mc:Fallback xmlns="">
      <p:transition spd="slow" advTm="6834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2969</Words>
  <Application>Microsoft Office PowerPoint</Application>
  <PresentationFormat>On-screen Show (4:3)</PresentationFormat>
  <Paragraphs>227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Mangal</vt:lpstr>
      <vt:lpstr>Palatino Linotype</vt:lpstr>
      <vt:lpstr>Times New Roman</vt:lpstr>
      <vt:lpstr>Wingdings</vt:lpstr>
      <vt:lpstr>Office Theme</vt:lpstr>
      <vt:lpstr>Основне струковне студије Интерна медицина са негом  Функционална и органска обољења једњака.  Обољења желуца.  Пептички улкус желуца и дуоденума.  Бенигни и малигни тумори желуца.  Улцерозни колитис. Morbus Crohn</vt:lpstr>
      <vt:lpstr> БОЛЕСТИ ЈЕДЊАКА</vt:lpstr>
      <vt:lpstr>Приказ пацијента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Диференцијална дијагноза</vt:lpstr>
      <vt:lpstr>PowerPoint Presentation</vt:lpstr>
      <vt:lpstr>PowerPoint Presentation</vt:lpstr>
      <vt:lpstr>PowerPoint Presentation</vt:lpstr>
      <vt:lpstr>PowerPoint Presentation</vt:lpstr>
      <vt:lpstr>Болести желуца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Диференцијалне дијагнозе </vt:lpstr>
      <vt:lpstr>PowerPoint Presentation</vt:lpstr>
      <vt:lpstr>Тестови за Хеликобактер пилори</vt:lpstr>
      <vt:lpstr>PowerPoint Presentation</vt:lpstr>
      <vt:lpstr>PowerPoint Presentation</vt:lpstr>
      <vt:lpstr>PowerPoint Presentation</vt:lpstr>
      <vt:lpstr>PowerPoint Presentation</vt:lpstr>
      <vt:lpstr>Кронова болест- Mb Crohn</vt:lpstr>
      <vt:lpstr>PowerPoint Presentation</vt:lpstr>
      <vt:lpstr>PowerPoint Presentation</vt:lpstr>
      <vt:lpstr>PowerPoint Presentation</vt:lpstr>
      <vt:lpstr>На шта обратити пажњу</vt:lpstr>
      <vt:lpstr>Диференцијална дијагноза </vt:lpstr>
      <vt:lpstr>Крон вс УК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</dc:creator>
  <cp:lastModifiedBy>Marina</cp:lastModifiedBy>
  <cp:revision>129</cp:revision>
  <dcterms:created xsi:type="dcterms:W3CDTF">2020-08-30T06:49:27Z</dcterms:created>
  <dcterms:modified xsi:type="dcterms:W3CDTF">2020-10-01T18:25:28Z</dcterms:modified>
</cp:coreProperties>
</file>